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9" r:id="rId3"/>
    <p:sldId id="261" r:id="rId4"/>
    <p:sldId id="267" r:id="rId5"/>
    <p:sldId id="281" r:id="rId6"/>
    <p:sldId id="268" r:id="rId7"/>
    <p:sldId id="269" r:id="rId8"/>
    <p:sldId id="282" r:id="rId9"/>
    <p:sldId id="270" r:id="rId10"/>
    <p:sldId id="271" r:id="rId11"/>
    <p:sldId id="272" r:id="rId12"/>
    <p:sldId id="273" r:id="rId13"/>
    <p:sldId id="274" r:id="rId14"/>
    <p:sldId id="283" r:id="rId15"/>
    <p:sldId id="275" r:id="rId16"/>
    <p:sldId id="284" r:id="rId17"/>
    <p:sldId id="276" r:id="rId18"/>
    <p:sldId id="285" r:id="rId19"/>
    <p:sldId id="277" r:id="rId20"/>
    <p:sldId id="286" r:id="rId21"/>
    <p:sldId id="278" r:id="rId22"/>
    <p:sldId id="287" r:id="rId23"/>
    <p:sldId id="279" r:id="rId24"/>
    <p:sldId id="288" r:id="rId25"/>
    <p:sldId id="264" r:id="rId26"/>
    <p:sldId id="265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10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0B6F9-5E0B-604F-9582-AC5FFEC407C1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C6ADF-8CF0-9F46-A8FA-8AE6A6B7B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C072A2C-659E-3040-967C-1C394F9058E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BD7998EA-4D08-7C47-852E-6054A518B1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463638" y="1571449"/>
            <a:ext cx="4494727" cy="421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 of FSHD patients’ views 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priorities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ENMC Workshop:</a:t>
            </a:r>
            <a:b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global FSHD registry </a:t>
            </a:r>
            <a:r>
              <a:rPr lang="en-US" sz="2000" b="1" noProof="0" dirty="0" smtClean="0">
                <a:solidFill>
                  <a:schemeClr val="tx2"/>
                </a:solidFill>
              </a:rPr>
              <a:t>f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ramework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 Kinoshita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Executive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Director, FSH Society</a:t>
            </a:r>
            <a:b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Representing FSHD Champions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19, 2016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12" y="1693751"/>
            <a:ext cx="3779237" cy="174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37" y="457558"/>
            <a:ext cx="5979864" cy="5479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558" y="1854556"/>
            <a:ext cx="103245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Direct request from a physician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092558" y="2715296"/>
            <a:ext cx="10324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Through a hospital or institution that I attend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092558" y="3756338"/>
            <a:ext cx="10410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Through an organization that deals with FSHD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092557" y="4732987"/>
            <a:ext cx="103889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Other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1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64" y="579548"/>
            <a:ext cx="6885324" cy="53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1223493"/>
            <a:ext cx="7149821" cy="45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8" y="244697"/>
            <a:ext cx="6980350" cy="6306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60" y="4619220"/>
            <a:ext cx="15325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Additional information about neuromuscular disease in my family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085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463" y="1777288"/>
            <a:ext cx="69932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The annual </a:t>
            </a:r>
            <a:r>
              <a:rPr lang="en-US" dirty="0" smtClean="0"/>
              <a:t>University </a:t>
            </a:r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/>
              <a:t>Rochester annual update is the form I fill out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Limited </a:t>
            </a:r>
            <a:r>
              <a:rPr lang="en-US" dirty="0"/>
              <a:t>Status update (and extremely rare volunteer or data-sharing </a:t>
            </a:r>
            <a:r>
              <a:rPr lang="en-US" dirty="0" smtClean="0"/>
              <a:t>opportunities)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 </a:t>
            </a:r>
            <a:r>
              <a:rPr lang="en-US" dirty="0"/>
              <a:t>am never </a:t>
            </a:r>
            <a:r>
              <a:rPr lang="en-US" dirty="0" smtClean="0"/>
              <a:t>contacted.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I'm not sure if I'm in a registry or not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337" y="592428"/>
            <a:ext cx="7637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Responses to question: When you are contacted, what information is </a:t>
            </a:r>
            <a:r>
              <a:rPr lang="en-US" sz="2400" smtClean="0">
                <a:solidFill>
                  <a:srgbClr val="C00000"/>
                </a:solidFill>
                <a:latin typeface="+mj-lt"/>
              </a:rPr>
              <a:t>usually requested?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8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01" y="457200"/>
            <a:ext cx="6654800" cy="593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487" y="2082083"/>
            <a:ext cx="12707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smtClean="0"/>
              <a:t>I receive reminders from the registry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71339" y="2788278"/>
            <a:ext cx="12707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 feel the registry is providing essential health &amp; </a:t>
            </a:r>
            <a:r>
              <a:rPr lang="en-US" sz="1000" smtClean="0"/>
              <a:t>research findings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56312" y="3623257"/>
            <a:ext cx="12707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 feel the data could help me or my family members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67043" y="4432481"/>
            <a:ext cx="12707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 feel the </a:t>
            </a:r>
            <a:r>
              <a:rPr lang="en-US" sz="1000" smtClean="0"/>
              <a:t>data will help future generations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08337" y="5357615"/>
            <a:ext cx="9272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smtClean="0"/>
              <a:t>Other</a:t>
            </a:r>
          </a:p>
          <a:p>
            <a:pPr algn="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919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463" y="1777288"/>
            <a:ext cx="69932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Aggregate data </a:t>
            </a:r>
            <a:r>
              <a:rPr lang="en-US" dirty="0" smtClean="0"/>
              <a:t>compiled </a:t>
            </a:r>
            <a:r>
              <a:rPr lang="en-US" dirty="0"/>
              <a:t>from sufferers of the disease can provide meaningful statistics about prevalence, severity, and demographic data which can then be used to develop treatments/interventions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If I could know that my data was available internationally and would reach researchers who might be looking for people with my particular </a:t>
            </a:r>
            <a:r>
              <a:rPr lang="en-US" dirty="0" smtClean="0"/>
              <a:t>circumstances.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If the information requests were electronic. I can't manage paper.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1373" y="605306"/>
            <a:ext cx="6259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Responses to question: What factors would motivate you to update registry data?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17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6" y="292100"/>
            <a:ext cx="6674835" cy="6139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801" y="2075646"/>
            <a:ext cx="12707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Not receiving reminders from the registry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03031" y="3000779"/>
            <a:ext cx="1571213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 find it difficult to submit data that must be generated by my physician or </a:t>
            </a:r>
            <a:r>
              <a:rPr lang="en-US" sz="1000" smtClean="0"/>
              <a:t>healthcare provider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88505" y="4157731"/>
            <a:ext cx="12707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 don’t feel the data will help me or my family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99236" y="5160138"/>
            <a:ext cx="12707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Other</a:t>
            </a:r>
          </a:p>
          <a:p>
            <a:pPr algn="r"/>
            <a:endParaRPr lang="en-US" sz="1000" dirty="0"/>
          </a:p>
          <a:p>
            <a:pPr algn="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573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463" y="2318202"/>
            <a:ext cx="6993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Tedious paperwork.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It would </a:t>
            </a:r>
            <a:r>
              <a:rPr lang="en-US" dirty="0"/>
              <a:t>be nice to have a centralized real-time source, rather than going on </a:t>
            </a:r>
            <a:r>
              <a:rPr lang="en-US" dirty="0" err="1"/>
              <a:t>clinicalstrial.gov</a:t>
            </a:r>
            <a:r>
              <a:rPr lang="en-US" dirty="0"/>
              <a:t> every so often. An email update would be great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Not knowing where or </a:t>
            </a:r>
            <a:r>
              <a:rPr lang="en-US" dirty="0" smtClean="0"/>
              <a:t>how to do it.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4248" y="695461"/>
            <a:ext cx="7186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Responses to question: What factors would cause you not to follow up in updating registry data?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86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56" y="631064"/>
            <a:ext cx="6135025" cy="6226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0782" y="2174384"/>
            <a:ext cx="12707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 have never been asked to participate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01513" y="2738911"/>
            <a:ext cx="12707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 didn’t think it would be helpful to research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950881" y="3354952"/>
            <a:ext cx="12707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 have concerns about medical privacy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18186" y="3932357"/>
            <a:ext cx="1588380" cy="55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 have concerns about how </a:t>
            </a:r>
            <a:r>
              <a:rPr lang="en-US" sz="1000" smtClean="0"/>
              <a:t>my information will be used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933706" y="4535520"/>
            <a:ext cx="12707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It seemed too time-consuming</a:t>
            </a:r>
          </a:p>
          <a:p>
            <a:pPr algn="r"/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929410" y="5128155"/>
            <a:ext cx="12707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Not applicable. I am participating in a registry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929410" y="5819118"/>
            <a:ext cx="12707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Other</a:t>
            </a:r>
          </a:p>
          <a:p>
            <a:pPr algn="r"/>
            <a:endParaRPr lang="en-US" sz="1000" dirty="0"/>
          </a:p>
          <a:p>
            <a:pPr algn="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349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053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FSHD patient survey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05485" y="1577316"/>
            <a:ext cx="6483202" cy="316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Survey designed to assess patients’ </a:t>
            </a:r>
            <a:r>
              <a:rPr lang="en-US" dirty="0" smtClean="0"/>
              <a:t>basic knowledge of registries, their personal interactions with them, and what they want to learn from registries.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Sent to ~3,000 patients and family members in FSH Society’s member database.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326 responses received.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SH_unstack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22" y="5952227"/>
            <a:ext cx="2091858" cy="83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463" y="1519709"/>
            <a:ext cx="71477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I would be happy to participate if asked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y </a:t>
            </a:r>
            <a:r>
              <a:rPr lang="en-US" dirty="0"/>
              <a:t>participation is minimal because </a:t>
            </a: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/>
              <a:t>feel </a:t>
            </a: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/>
              <a:t>have </a:t>
            </a:r>
            <a:r>
              <a:rPr lang="en-US" dirty="0" smtClean="0"/>
              <a:t>few updates </a:t>
            </a:r>
            <a:r>
              <a:rPr lang="en-US" dirty="0"/>
              <a:t>to provide which are </a:t>
            </a:r>
            <a:r>
              <a:rPr lang="en-US" dirty="0" smtClean="0"/>
              <a:t>meaningful.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 haven't had the genetic test done which made me ineligible for the only registry I know about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 lot of the research that is available is based on muscle biopsies and I feel they are too invasive and painful 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Did not know enough how to get involved or where to </a:t>
            </a:r>
            <a:r>
              <a:rPr lang="en-US" dirty="0" smtClean="0"/>
              <a:t>start</a:t>
            </a:r>
            <a:r>
              <a:rPr lang="en-US" dirty="0"/>
              <a:t>.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 participated in a registry for many years. </a:t>
            </a:r>
            <a:r>
              <a:rPr lang="en-US" dirty="0" smtClean="0"/>
              <a:t>I </a:t>
            </a:r>
            <a:r>
              <a:rPr lang="en-US" dirty="0"/>
              <a:t>never received information regarding research </a:t>
            </a:r>
            <a:r>
              <a:rPr lang="en-US" dirty="0" smtClean="0"/>
              <a:t>projects, </a:t>
            </a:r>
            <a:r>
              <a:rPr lang="en-US" dirty="0"/>
              <a:t>never saw a call for potential participants. </a:t>
            </a:r>
            <a:r>
              <a:rPr lang="en-US" dirty="0" smtClean="0"/>
              <a:t>I </a:t>
            </a:r>
            <a:r>
              <a:rPr lang="en-US" dirty="0"/>
              <a:t>eventually stopped returning the questionnaire.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2130" y="515156"/>
            <a:ext cx="6851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Responses to question: If you have not participated in a registry, please tell us why.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82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75" y="412123"/>
            <a:ext cx="6348962" cy="6278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245" y="1931841"/>
            <a:ext cx="164847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smtClean="0"/>
              <a:t>It contributes to our general knowledge of FSHD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99245" y="2702428"/>
            <a:ext cx="164633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It may help me </a:t>
            </a:r>
            <a:r>
              <a:rPr lang="en-US" sz="1000" smtClean="0"/>
              <a:t>and others to deal with the disease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66670" y="3408620"/>
            <a:ext cx="147675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It will add to the research </a:t>
            </a:r>
            <a:r>
              <a:rPr lang="en-US" sz="1000" smtClean="0"/>
              <a:t>knowledge about FSHD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770568" y="4127692"/>
            <a:ext cx="12707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It will improve care/</a:t>
            </a:r>
            <a:r>
              <a:rPr lang="en-US" sz="1000" dirty="0" err="1" smtClean="0"/>
              <a:t>treament</a:t>
            </a:r>
            <a:r>
              <a:rPr lang="en-US" sz="1000" dirty="0" smtClean="0"/>
              <a:t> of FSHD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68420" y="4872524"/>
            <a:ext cx="12707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I do not feel that it </a:t>
            </a:r>
            <a:r>
              <a:rPr lang="en-US" sz="1000" smtClean="0"/>
              <a:t>is particularly useful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66272" y="5617352"/>
            <a:ext cx="12707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Other</a:t>
            </a:r>
          </a:p>
          <a:p>
            <a:pPr algn="r"/>
            <a:endParaRPr lang="en-US" sz="1000" dirty="0"/>
          </a:p>
          <a:p>
            <a:pPr algn="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75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463" y="1803043"/>
            <a:ext cx="6993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Throughout my wife's illness, we had no information available about the course of the disease and never really knew what to expect. I think that a registry could have provided a source of reliable information that we could have used to make better decisions and deal with the realities of the disease.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2586" y="785612"/>
            <a:ext cx="5834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Responses to question: What is the purpose of a registry?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34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927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037" y="1111893"/>
            <a:ext cx="17148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How typical are </a:t>
            </a:r>
            <a:r>
              <a:rPr lang="en-US" sz="1000" smtClean="0"/>
              <a:t>my symptoms?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63768" y="1560509"/>
            <a:ext cx="17148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How quickly will my symptoms get worse?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974499" y="1996247"/>
            <a:ext cx="17148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What type of exercise appears to be helpful?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972351" y="2457741"/>
            <a:ext cx="17148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What type of exercise appears to be harmful?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08338" y="2893478"/>
            <a:ext cx="20024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Can diet help with symptoms or </a:t>
            </a:r>
            <a:r>
              <a:rPr lang="en-US" sz="1000" smtClean="0"/>
              <a:t>slow the progression?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28034" y="3367853"/>
            <a:ext cx="21806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What types of braces or </a:t>
            </a:r>
            <a:r>
              <a:rPr lang="en-US" sz="1000" smtClean="0"/>
              <a:t>mobility devices are most useful?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73488" y="3816468"/>
            <a:ext cx="23330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Are other patients </a:t>
            </a:r>
            <a:r>
              <a:rPr lang="en-US" sz="1000" smtClean="0"/>
              <a:t>finding effective ways to manage pain?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8338" y="4252205"/>
            <a:ext cx="19960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How many patients </a:t>
            </a:r>
            <a:r>
              <a:rPr lang="en-US" sz="1000" smtClean="0"/>
              <a:t>experience hearing loss?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034" y="4700822"/>
            <a:ext cx="2161313" cy="3992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How many patients </a:t>
            </a:r>
            <a:r>
              <a:rPr lang="en-US" sz="1000" smtClean="0"/>
              <a:t>experience sleep and breathing issues?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5886" y="5110801"/>
            <a:ext cx="216131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How many patients have had scapular surgery, what was the outcome?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6617" y="5598054"/>
            <a:ext cx="216131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How many patients see large variation in symptoms and age of </a:t>
            </a:r>
            <a:r>
              <a:rPr lang="en-US" sz="1000" smtClean="0"/>
              <a:t>onset in their families?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96978" y="6136821"/>
            <a:ext cx="109880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smtClean="0"/>
              <a:t>Other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407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7583" y="553793"/>
            <a:ext cx="6812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Responses to question: What questions do you want a registry to answer?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125" y="1725768"/>
            <a:ext cx="72250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How does deletion size influence severity of disease?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How does FSHD affect incontinence and bowel issues?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How does </a:t>
            </a:r>
            <a:r>
              <a:rPr lang="en-US" dirty="0"/>
              <a:t>infantile onset </a:t>
            </a:r>
            <a:r>
              <a:rPr lang="en-US" dirty="0" smtClean="0"/>
              <a:t>FSHD affect </a:t>
            </a:r>
            <a:r>
              <a:rPr lang="en-US" dirty="0"/>
              <a:t>children's </a:t>
            </a:r>
            <a:r>
              <a:rPr lang="en-US" dirty="0" smtClean="0"/>
              <a:t>ability </a:t>
            </a:r>
            <a:r>
              <a:rPr lang="en-US" dirty="0"/>
              <a:t>to reach adulthood and what is the quality of life they </a:t>
            </a:r>
            <a:r>
              <a:rPr lang="en-US" dirty="0" smtClean="0"/>
              <a:t>have?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Are there correlations </a:t>
            </a:r>
            <a:r>
              <a:rPr lang="en-US" dirty="0"/>
              <a:t>of FSHD with symptoms not </a:t>
            </a:r>
            <a:r>
              <a:rPr lang="en-US" dirty="0" smtClean="0"/>
              <a:t>usually </a:t>
            </a:r>
            <a:r>
              <a:rPr lang="en-US" dirty="0"/>
              <a:t>associated with it: digestive issues, immune system problems, heart, lung, kidney, liver </a:t>
            </a:r>
            <a:r>
              <a:rPr lang="en-US" dirty="0" smtClean="0"/>
              <a:t>issues, etc.?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 clinics are there with clinicians who have experience with many FSHD patients and provide a high standard of care?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8113" y="15682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Patient perspectives:</a:t>
            </a:r>
            <a:br>
              <a:rPr lang="en-US" sz="2400" dirty="0" smtClean="0"/>
            </a:br>
            <a:r>
              <a:rPr lang="en-US" sz="2400" dirty="0" smtClean="0"/>
              <a:t>What would improve the experience?</a:t>
            </a:r>
            <a:endParaRPr lang="en-US" sz="2400" dirty="0"/>
          </a:p>
        </p:txBody>
      </p:sp>
      <p:pic>
        <p:nvPicPr>
          <p:cNvPr id="5" name="Picture 4" descr="FSH_unstack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22" y="5952227"/>
            <a:ext cx="2091858" cy="836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7210" y="1647919"/>
            <a:ext cx="69741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Being able to complete the surveys online.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Explain research aims and findings in lay language.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Include unaffected family members and map family pedigrees to investigate how FSHD varies among genetically related individuals, also across generations.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“Develop </a:t>
            </a:r>
            <a:r>
              <a:rPr lang="en-US" dirty="0"/>
              <a:t>the questions to make the data more useful in terms of living with the condition</a:t>
            </a:r>
            <a:r>
              <a:rPr lang="en-US" dirty="0" smtClean="0"/>
              <a:t>.”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Provide a unified rather than fragmented experience for the patient, e.g. a single portal, clear explanations, integrate registry and study participation experience.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4023" y="10530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Patient advocacy perspective</a:t>
            </a:r>
            <a:endParaRPr lang="en-US" sz="2400" dirty="0"/>
          </a:p>
        </p:txBody>
      </p:sp>
      <p:pic>
        <p:nvPicPr>
          <p:cNvPr id="5" name="Picture 4" descr="FSH_unstack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22" y="5952227"/>
            <a:ext cx="2091858" cy="836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5484" y="1456749"/>
            <a:ext cx="68512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egular </a:t>
            </a:r>
            <a:r>
              <a:rPr lang="en-US" dirty="0"/>
              <a:t>communication from registries </a:t>
            </a:r>
            <a:r>
              <a:rPr lang="en-US" dirty="0" smtClean="0"/>
              <a:t>will </a:t>
            </a:r>
            <a:r>
              <a:rPr lang="en-US" dirty="0" smtClean="0"/>
              <a:t>help keep patients engaged.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Involve patients in developing survey </a:t>
            </a:r>
            <a:r>
              <a:rPr lang="en-US" dirty="0" smtClean="0"/>
              <a:t>questions and improving the “user experience”.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Include </a:t>
            </a:r>
            <a:r>
              <a:rPr lang="en-US" dirty="0"/>
              <a:t>patient reported data alongside clinician reported </a:t>
            </a:r>
            <a:r>
              <a:rPr lang="en-US" dirty="0" smtClean="0"/>
              <a:t>data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greater </a:t>
            </a:r>
            <a:r>
              <a:rPr lang="en-US" dirty="0" smtClean="0"/>
              <a:t>engagement and </a:t>
            </a:r>
            <a:r>
              <a:rPr lang="en-US" dirty="0"/>
              <a:t>scalability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Include </a:t>
            </a:r>
            <a:r>
              <a:rPr lang="en-US" dirty="0" smtClean="0"/>
              <a:t>advocacy groups, patients </a:t>
            </a:r>
            <a:r>
              <a:rPr lang="en-US" dirty="0" smtClean="0"/>
              <a:t>and family members in registry governance.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Ideally, work toward a single global registry with country or organization </a:t>
            </a:r>
            <a:r>
              <a:rPr lang="en-US" dirty="0" smtClean="0"/>
              <a:t>portals, integration with research studies, greater clarity.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7887" y="770384"/>
            <a:ext cx="6104586" cy="7373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smtClean="0"/>
              <a:t>Thank </a:t>
            </a:r>
            <a:r>
              <a:rPr lang="en-US" sz="3600" smtClean="0"/>
              <a:t>you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www.fshdchampions.org</a:t>
            </a:r>
            <a:endParaRPr lang="en-US" sz="3600" dirty="0"/>
          </a:p>
        </p:txBody>
      </p:sp>
      <p:pic>
        <p:nvPicPr>
          <p:cNvPr id="5" name="Picture 4" descr="FSH_unstack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22" y="5952227"/>
            <a:ext cx="2091858" cy="8367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886938"/>
            <a:ext cx="8915400" cy="4116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44" y="3011509"/>
            <a:ext cx="1067837" cy="3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SH_unstack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22" y="5952227"/>
            <a:ext cx="2091858" cy="836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4" y="541266"/>
            <a:ext cx="7160654" cy="5616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822" y="1957587"/>
            <a:ext cx="15325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A list of patients, with names and contact information (e.g. address) ONLY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311" y="2869839"/>
            <a:ext cx="15325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All of the above plus </a:t>
            </a:r>
            <a:r>
              <a:rPr lang="en-US" sz="1000" dirty="0" smtClean="0"/>
              <a:t>age, demographic </a:t>
            </a:r>
            <a:r>
              <a:rPr lang="en-US" sz="1000" dirty="0"/>
              <a:t>information, and health/disease status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164" y="3923758"/>
            <a:ext cx="153258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All of the above plus updates of disease progression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51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21" y="476518"/>
            <a:ext cx="6272548" cy="5953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002" y="2176530"/>
            <a:ext cx="153258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To keep up to date about new treatment and care options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48612" y="3101663"/>
            <a:ext cx="15325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To obtain information that will help delay the progression of the disease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33585" y="4129826"/>
            <a:ext cx="15325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To improve understanding of the disease and of treatment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268567" y="5325417"/>
            <a:ext cx="676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Other</a:t>
            </a:r>
          </a:p>
          <a:p>
            <a:pPr algn="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432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3342" y="1429560"/>
            <a:ext cx="6993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Help scientists find right candidates for clinical trials or do data </a:t>
            </a:r>
            <a:r>
              <a:rPr lang="en-US" dirty="0" smtClean="0"/>
              <a:t>mining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To learn of clinical trials early to hopefully have a better chance of volunteering to participate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reates </a:t>
            </a:r>
            <a:r>
              <a:rPr lang="en-US" dirty="0"/>
              <a:t>an opportunity to find individuals dealing with similar circumstances. </a:t>
            </a:r>
            <a:r>
              <a:rPr lang="en-US" dirty="0" smtClean="0"/>
              <a:t>Potential </a:t>
            </a:r>
            <a:r>
              <a:rPr lang="en-US" dirty="0"/>
              <a:t>to build community and </a:t>
            </a:r>
            <a:r>
              <a:rPr lang="en-US" dirty="0" smtClean="0"/>
              <a:t>support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 </a:t>
            </a:r>
            <a:r>
              <a:rPr lang="en-US" dirty="0"/>
              <a:t>am currently a member of a registry but have not really benefited from the annual questionnaires I am asked to complete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 don't want to register for something that I get no information from. The registry should not only be for researchers but should provide </a:t>
            </a:r>
            <a:r>
              <a:rPr lang="en-US" dirty="0" smtClean="0"/>
              <a:t>information </a:t>
            </a:r>
            <a:r>
              <a:rPr lang="en-US" dirty="0"/>
              <a:t>to </a:t>
            </a:r>
            <a:r>
              <a:rPr lang="en-US" dirty="0" smtClean="0"/>
              <a:t>patients.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0766" y="515154"/>
            <a:ext cx="6825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Responses to question: </a:t>
            </a:r>
            <a:r>
              <a:rPr lang="en-US" sz="2400" smtClean="0">
                <a:solidFill>
                  <a:srgbClr val="C00000"/>
                </a:solidFill>
                <a:latin typeface="+mj-lt"/>
              </a:rPr>
              <a:t>Why would someone participate in a registry?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53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13" y="993873"/>
            <a:ext cx="7101384" cy="48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4" y="449020"/>
            <a:ext cx="6472123" cy="64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463" y="1635624"/>
            <a:ext cx="69932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I donated tissue, </a:t>
            </a:r>
            <a:r>
              <a:rPr lang="en-US" dirty="0" err="1"/>
              <a:t>etc</a:t>
            </a:r>
            <a:r>
              <a:rPr lang="en-US" dirty="0"/>
              <a:t> to the Johns Hopkins FSH program, but am not sure whether that put me in a registry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 think I'm part of a neuromuscular </a:t>
            </a:r>
            <a:r>
              <a:rPr lang="en-US" dirty="0" smtClean="0"/>
              <a:t>registry </a:t>
            </a:r>
            <a:r>
              <a:rPr lang="en-US" dirty="0"/>
              <a:t>in </a:t>
            </a:r>
            <a:r>
              <a:rPr lang="en-US" dirty="0" smtClean="0"/>
              <a:t>Canada.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 don't know if I am on any registries and I don't know where or how to verify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 began getting registered on a "national" registry since a patient at Ohio State in 1992. Since then it seems every 2-3 years I am told of a new and exciting registry that </a:t>
            </a: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/>
              <a:t>will be added to </a:t>
            </a:r>
            <a:r>
              <a:rPr lang="en-US" dirty="0" smtClean="0"/>
              <a:t>through </a:t>
            </a:r>
            <a:r>
              <a:rPr lang="en-US" dirty="0"/>
              <a:t>Ohio State and I always wonder what happened to my name when it was added to the last registry? Why are there always NEW </a:t>
            </a:r>
            <a:r>
              <a:rPr lang="en-US" dirty="0" smtClean="0"/>
              <a:t>registries</a:t>
            </a:r>
            <a:r>
              <a:rPr lang="en-US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1375" y="515154"/>
            <a:ext cx="605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Responses to question: Which registry have you participated in?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37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1017430"/>
            <a:ext cx="6752233" cy="46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1574</TotalTime>
  <Words>906</Words>
  <Application>Microsoft Macintosh PowerPoint</Application>
  <PresentationFormat>On-screen Show (4:3)</PresentationFormat>
  <Paragraphs>129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Century Gothic</vt:lpstr>
      <vt:lpstr>Wingdings 2</vt:lpstr>
      <vt:lpstr>Arial</vt:lpstr>
      <vt:lpstr>Plaza</vt:lpstr>
      <vt:lpstr>PowerPoint Presentation</vt:lpstr>
      <vt:lpstr>FSHD patient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perspectives: What would improve the experience?</vt:lpstr>
      <vt:lpstr>Patient advocacy perspective</vt:lpstr>
      <vt:lpstr>Thank you www.fshdchampions.org</vt:lpstr>
    </vt:vector>
  </TitlesOfParts>
  <Company>Alzheimer Research Forum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June Kinoshita</dc:creator>
  <cp:lastModifiedBy>June Kinoshita</cp:lastModifiedBy>
  <cp:revision>44</cp:revision>
  <cp:lastPrinted>2015-12-01T19:01:48Z</cp:lastPrinted>
  <dcterms:created xsi:type="dcterms:W3CDTF">2014-04-13T23:25:58Z</dcterms:created>
  <dcterms:modified xsi:type="dcterms:W3CDTF">2016-11-17T19:26:45Z</dcterms:modified>
</cp:coreProperties>
</file>