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8"/>
  </p:handoutMasterIdLst>
  <p:sldIdLst>
    <p:sldId id="256" r:id="rId2"/>
    <p:sldId id="298" r:id="rId3"/>
    <p:sldId id="299" r:id="rId4"/>
    <p:sldId id="300" r:id="rId5"/>
    <p:sldId id="301" r:id="rId6"/>
    <p:sldId id="302" r:id="rId7"/>
    <p:sldId id="303" r:id="rId8"/>
    <p:sldId id="304" r:id="rId9"/>
    <p:sldId id="305" r:id="rId10"/>
    <p:sldId id="306" r:id="rId11"/>
    <p:sldId id="307" r:id="rId12"/>
    <p:sldId id="308" r:id="rId13"/>
    <p:sldId id="309" r:id="rId14"/>
    <p:sldId id="310" r:id="rId15"/>
    <p:sldId id="311" r:id="rId16"/>
    <p:sldId id="28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7" autoAdjust="0"/>
    <p:restoredTop sz="94690" autoAdjust="0"/>
  </p:normalViewPr>
  <p:slideViewPr>
    <p:cSldViewPr snapToGrid="0" snapToObjects="1">
      <p:cViewPr varScale="1">
        <p:scale>
          <a:sx n="99" d="100"/>
          <a:sy n="99" d="100"/>
        </p:scale>
        <p:origin x="113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76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handoutMaster" Target="handoutMasters/handout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7A65B8-7E3F-9041-96AF-EA184C750025}" type="datetimeFigureOut">
              <a:rPr lang="en-US" smtClean="0"/>
              <a:pPr/>
              <a:t>7/13/17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582770-763C-AD46-B418-714F7265DA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786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7/13/17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7/13/17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7/13/17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7/13/17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7/13/17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7/13/17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7/13/17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7/13/17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7/13/17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7/13/17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7/13/17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7/13/17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pPr/>
              <a:t>7/13/17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guionlr@gmail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303145"/>
            <a:ext cx="6498158" cy="1347980"/>
          </a:xfrm>
        </p:spPr>
        <p:txBody>
          <a:bodyPr/>
          <a:lstStyle/>
          <a:p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600" dirty="0" smtClean="0"/>
              <a:t>Respiratory Care in </a:t>
            </a:r>
            <a:br>
              <a:rPr lang="en-US" sz="3600" dirty="0" smtClean="0"/>
            </a:br>
            <a:r>
              <a:rPr lang="en-US" sz="3600" dirty="0" smtClean="0"/>
              <a:t>FSHD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1751" y="2968626"/>
            <a:ext cx="6498159" cy="1778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Lee </a:t>
            </a:r>
            <a:r>
              <a:rPr lang="en-US" sz="2400" dirty="0" err="1" smtClean="0"/>
              <a:t>Guion</a:t>
            </a:r>
            <a:r>
              <a:rPr lang="en-US" sz="2400" dirty="0" smtClean="0"/>
              <a:t> MA, RRT, FAARC</a:t>
            </a:r>
          </a:p>
          <a:p>
            <a:endParaRPr lang="en-US" sz="2400" dirty="0" smtClean="0"/>
          </a:p>
          <a:p>
            <a:r>
              <a:rPr lang="en-US" sz="2000" dirty="0" smtClean="0"/>
              <a:t>FSHD Family Day Conference</a:t>
            </a:r>
          </a:p>
          <a:p>
            <a:r>
              <a:rPr lang="en-US" sz="2000" dirty="0" smtClean="0"/>
              <a:t>July 15, 2017</a:t>
            </a:r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939603" y="395335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241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5"/>
            <a:ext cx="8042276" cy="1147961"/>
          </a:xfrm>
        </p:spPr>
        <p:txBody>
          <a:bodyPr/>
          <a:lstStyle/>
          <a:p>
            <a:r>
              <a:rPr lang="en-US" sz="2800" dirty="0"/>
              <a:t>Respiratory Care in FSHD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401528"/>
            <a:ext cx="8042276" cy="4542073"/>
          </a:xfrm>
        </p:spPr>
        <p:txBody>
          <a:bodyPr>
            <a:normAutofit fontScale="92500"/>
          </a:bodyPr>
          <a:lstStyle/>
          <a:p>
            <a:pPr marL="0" lvl="0" indent="0" algn="ctr">
              <a:buNone/>
            </a:pPr>
            <a:r>
              <a:rPr lang="en-US" dirty="0" smtClean="0"/>
              <a:t>STEP 2</a:t>
            </a:r>
          </a:p>
          <a:p>
            <a:pPr lvl="0"/>
            <a:r>
              <a:rPr lang="en-US" dirty="0" smtClean="0"/>
              <a:t>Vaccinations</a:t>
            </a:r>
            <a:endParaRPr lang="en-US" dirty="0"/>
          </a:p>
          <a:p>
            <a:pPr lvl="1"/>
            <a:r>
              <a:rPr lang="en-US" sz="2400" dirty="0"/>
              <a:t>Pneumococcal polysaccharide pneumonia vaccine (PPSV23 – </a:t>
            </a:r>
            <a:r>
              <a:rPr lang="en-US" sz="2400" dirty="0" err="1"/>
              <a:t>Pneumovax</a:t>
            </a:r>
            <a:r>
              <a:rPr lang="en-US" sz="2400" dirty="0"/>
              <a:t>)</a:t>
            </a:r>
          </a:p>
          <a:p>
            <a:pPr lvl="1"/>
            <a:r>
              <a:rPr lang="en-US" sz="2400" dirty="0"/>
              <a:t>Pneumococcal conjugate vaccine (PCV13 – </a:t>
            </a:r>
            <a:r>
              <a:rPr lang="en-US" sz="2400" dirty="0" err="1"/>
              <a:t>Prevnar</a:t>
            </a:r>
            <a:r>
              <a:rPr lang="en-US" sz="2400" dirty="0"/>
              <a:t>)</a:t>
            </a:r>
          </a:p>
          <a:p>
            <a:pPr lvl="1"/>
            <a:r>
              <a:rPr lang="en-US" sz="2400" dirty="0"/>
              <a:t>Annual influenza vaccine (you and family members)</a:t>
            </a:r>
          </a:p>
          <a:p>
            <a:pPr lvl="0"/>
            <a:r>
              <a:rPr lang="en-US" dirty="0" smtClean="0"/>
              <a:t>Avoid </a:t>
            </a:r>
            <a:r>
              <a:rPr lang="en-US" dirty="0"/>
              <a:t>infective agents (hand washing, distance, masks)</a:t>
            </a:r>
          </a:p>
          <a:p>
            <a:pPr lvl="0"/>
            <a:r>
              <a:rPr lang="en-US" dirty="0"/>
              <a:t>Practice good oral hygiene. Get recommendations for adaptations from </a:t>
            </a:r>
            <a:r>
              <a:rPr lang="en-US" dirty="0" smtClean="0"/>
              <a:t>OT </a:t>
            </a:r>
            <a:r>
              <a:rPr lang="en-US" dirty="0"/>
              <a:t>if brushing/flossing is difficult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281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92977"/>
            <a:ext cx="8042276" cy="1147960"/>
          </a:xfrm>
        </p:spPr>
        <p:txBody>
          <a:bodyPr/>
          <a:lstStyle/>
          <a:p>
            <a:r>
              <a:rPr lang="en-US" sz="2800" dirty="0"/>
              <a:t>Respiratory Care in FSHD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367631"/>
            <a:ext cx="8042276" cy="457597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STEP 3</a:t>
            </a:r>
          </a:p>
          <a:p>
            <a:r>
              <a:rPr lang="en-US" dirty="0" smtClean="0"/>
              <a:t>Treat </a:t>
            </a:r>
            <a:r>
              <a:rPr lang="en-US" dirty="0"/>
              <a:t>symptoms of upper respiratory tract infection and seasonal rhinitis (to help reduce chances of lower airway infection) </a:t>
            </a:r>
            <a:endParaRPr lang="en-US" dirty="0" smtClean="0"/>
          </a:p>
          <a:p>
            <a:pPr lvl="0"/>
            <a:r>
              <a:rPr lang="en-US" dirty="0" smtClean="0"/>
              <a:t>Learn </a:t>
            </a:r>
            <a:r>
              <a:rPr lang="en-US" dirty="0"/>
              <a:t>about early detection of lower respiratory tract infection (fever, malaise, prolonged lethargy</a:t>
            </a:r>
            <a:r>
              <a:rPr lang="en-US" dirty="0" smtClean="0"/>
              <a:t>)</a:t>
            </a:r>
          </a:p>
          <a:p>
            <a:pPr lvl="0"/>
            <a:r>
              <a:rPr lang="en-US" dirty="0" smtClean="0"/>
              <a:t>Seek medical attention early and do not delay</a:t>
            </a:r>
            <a:endParaRPr lang="en-US" dirty="0"/>
          </a:p>
          <a:p>
            <a:pPr lvl="0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9320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177158"/>
          </a:xfrm>
        </p:spPr>
        <p:txBody>
          <a:bodyPr/>
          <a:lstStyle/>
          <a:p>
            <a:r>
              <a:rPr lang="en-US" sz="2800" dirty="0"/>
              <a:t>Respiratory Care in FSHD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407089"/>
            <a:ext cx="8042276" cy="4536512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STEP 4</a:t>
            </a:r>
          </a:p>
          <a:p>
            <a:r>
              <a:rPr lang="en-US" dirty="0" smtClean="0"/>
              <a:t>Good hydration</a:t>
            </a:r>
          </a:p>
          <a:p>
            <a:pPr lvl="1"/>
            <a:r>
              <a:rPr lang="en-US" dirty="0" smtClean="0"/>
              <a:t>Maintain healthy electrolyte </a:t>
            </a:r>
            <a:r>
              <a:rPr lang="en-US" dirty="0"/>
              <a:t>balance</a:t>
            </a:r>
          </a:p>
          <a:p>
            <a:pPr lvl="2"/>
            <a:r>
              <a:rPr lang="en-US" dirty="0"/>
              <a:t>Positive and negative ion exchange (largely sodium and chloride</a:t>
            </a:r>
            <a:r>
              <a:rPr lang="en-US" dirty="0" smtClean="0"/>
              <a:t>) will assist with normal mucus production, natural mucosal reabsorption and removal of lower respiratory tract secretions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7010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5"/>
            <a:ext cx="8042276" cy="1104163"/>
          </a:xfrm>
        </p:spPr>
        <p:txBody>
          <a:bodyPr/>
          <a:lstStyle/>
          <a:p>
            <a:r>
              <a:rPr lang="en-US" sz="2800" dirty="0"/>
              <a:t>Respiratory Care in FSHD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445326"/>
            <a:ext cx="8042276" cy="4483676"/>
          </a:xfrm>
        </p:spPr>
        <p:txBody>
          <a:bodyPr>
            <a:normAutofit/>
          </a:bodyPr>
          <a:lstStyle/>
          <a:p>
            <a:pPr marL="349250" lvl="1" indent="0" algn="ctr">
              <a:buNone/>
            </a:pPr>
            <a:r>
              <a:rPr lang="en-US" sz="2400" dirty="0" smtClean="0"/>
              <a:t>STEP 5</a:t>
            </a:r>
          </a:p>
          <a:p>
            <a:r>
              <a:rPr lang="en-US" dirty="0" smtClean="0"/>
              <a:t>Maximize nutrition</a:t>
            </a:r>
          </a:p>
          <a:p>
            <a:pPr lvl="1"/>
            <a:r>
              <a:rPr lang="en-US" sz="2000" dirty="0"/>
              <a:t>Malnutrition increases risk of infection (immunosuppression)</a:t>
            </a:r>
          </a:p>
          <a:p>
            <a:pPr lvl="1"/>
            <a:r>
              <a:rPr lang="en-US" sz="2000" dirty="0" smtClean="0"/>
              <a:t>Increased </a:t>
            </a:r>
            <a:r>
              <a:rPr lang="en-US" sz="2000" dirty="0"/>
              <a:t>work of </a:t>
            </a:r>
            <a:r>
              <a:rPr lang="en-US" sz="2000" dirty="0" smtClean="0"/>
              <a:t>breathing/increased respiratory rate </a:t>
            </a:r>
            <a:r>
              <a:rPr lang="en-US" sz="2000" dirty="0"/>
              <a:t>= </a:t>
            </a:r>
            <a:r>
              <a:rPr lang="en-US" sz="2000" dirty="0" smtClean="0"/>
              <a:t> more </a:t>
            </a:r>
            <a:r>
              <a:rPr lang="en-US" sz="2000" dirty="0"/>
              <a:t>calories/energy consumed by breathing </a:t>
            </a:r>
          </a:p>
          <a:p>
            <a:pPr lvl="1"/>
            <a:r>
              <a:rPr lang="en-US" sz="2000" dirty="0" smtClean="0"/>
              <a:t>Nutritional supplements if recommended</a:t>
            </a:r>
            <a:endParaRPr lang="en-US" sz="2000" dirty="0"/>
          </a:p>
          <a:p>
            <a:pPr lvl="1"/>
            <a:r>
              <a:rPr lang="en-US" sz="2000" dirty="0"/>
              <a:t>Smaller, more frequent </a:t>
            </a:r>
            <a:r>
              <a:rPr lang="en-US" sz="2000" dirty="0" smtClean="0"/>
              <a:t>meals</a:t>
            </a:r>
          </a:p>
          <a:p>
            <a:pPr lvl="1"/>
            <a:r>
              <a:rPr lang="en-US" sz="2000" dirty="0" smtClean="0"/>
              <a:t>Consult nutritionist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7495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5"/>
            <a:ext cx="8042276" cy="1112731"/>
          </a:xfrm>
        </p:spPr>
        <p:txBody>
          <a:bodyPr/>
          <a:lstStyle/>
          <a:p>
            <a:r>
              <a:rPr lang="en-US" sz="2800" dirty="0"/>
              <a:t>Respiratory Care in FSHD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416127"/>
            <a:ext cx="8042276" cy="452747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2600" dirty="0" smtClean="0"/>
              <a:t>STEP 6</a:t>
            </a:r>
          </a:p>
          <a:p>
            <a:r>
              <a:rPr lang="en-US" sz="2000" dirty="0" smtClean="0"/>
              <a:t>Movement and Safe Exercise</a:t>
            </a:r>
          </a:p>
          <a:p>
            <a:r>
              <a:rPr lang="en-US" sz="2000" dirty="0"/>
              <a:t>Stretching (reduces stiffness, improves circulation)</a:t>
            </a:r>
          </a:p>
          <a:p>
            <a:r>
              <a:rPr lang="en-US" sz="2000" dirty="0" smtClean="0"/>
              <a:t>Moderation </a:t>
            </a:r>
            <a:r>
              <a:rPr lang="en-US" sz="2000" dirty="0"/>
              <a:t>(do not overwork muscles, rest weak muscles)</a:t>
            </a:r>
          </a:p>
          <a:p>
            <a:r>
              <a:rPr lang="en-US" sz="2000" dirty="0"/>
              <a:t>Coordinate exercise/movement with breath work</a:t>
            </a:r>
          </a:p>
          <a:p>
            <a:r>
              <a:rPr lang="en-US" sz="2000" dirty="0" smtClean="0"/>
              <a:t>Benefits</a:t>
            </a:r>
            <a:endParaRPr lang="en-US" sz="2000" dirty="0"/>
          </a:p>
          <a:p>
            <a:pPr lvl="1"/>
            <a:r>
              <a:rPr lang="en-US" sz="2000" dirty="0"/>
              <a:t>Increases blood neutrophil counts and </a:t>
            </a:r>
          </a:p>
          <a:p>
            <a:pPr lvl="1"/>
            <a:r>
              <a:rPr lang="en-US" sz="2000" dirty="0"/>
              <a:t>Helps maintain lymphocyte counts to improve immune function and response to infection</a:t>
            </a:r>
          </a:p>
          <a:p>
            <a:pPr lvl="1"/>
            <a:r>
              <a:rPr lang="en-US" sz="2000" dirty="0"/>
              <a:t>Improves gas exchange (oxygen/carbon dioxide)</a:t>
            </a:r>
          </a:p>
          <a:p>
            <a:pPr lvl="1"/>
            <a:r>
              <a:rPr lang="en-US" sz="2000" dirty="0"/>
              <a:t>Psychological/emotional benefits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3644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177158"/>
          </a:xfrm>
        </p:spPr>
        <p:txBody>
          <a:bodyPr/>
          <a:lstStyle/>
          <a:p>
            <a:r>
              <a:rPr lang="en-US" sz="2800" dirty="0"/>
              <a:t>Respiratory Care in FSHD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416127"/>
            <a:ext cx="8042276" cy="45274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STEP 7</a:t>
            </a:r>
          </a:p>
          <a:p>
            <a:r>
              <a:rPr lang="en-US" sz="2000" dirty="0" smtClean="0"/>
              <a:t>Get a </a:t>
            </a:r>
            <a:r>
              <a:rPr lang="en-US" sz="2000" dirty="0"/>
              <a:t>g</a:t>
            </a:r>
            <a:r>
              <a:rPr lang="en-US" sz="2000" dirty="0" smtClean="0"/>
              <a:t>ood </a:t>
            </a:r>
            <a:r>
              <a:rPr lang="en-US" sz="2000" dirty="0"/>
              <a:t>n</a:t>
            </a:r>
            <a:r>
              <a:rPr lang="en-US" sz="2000" dirty="0" smtClean="0"/>
              <a:t>ight’s </a:t>
            </a:r>
            <a:r>
              <a:rPr lang="en-US" sz="2000" dirty="0"/>
              <a:t>s</a:t>
            </a:r>
            <a:r>
              <a:rPr lang="en-US" sz="2000" dirty="0" smtClean="0"/>
              <a:t>leep</a:t>
            </a:r>
          </a:p>
          <a:p>
            <a:pPr lvl="1"/>
            <a:r>
              <a:rPr lang="en-US" sz="1800" dirty="0"/>
              <a:t>Quantity (aim for 8 to 9 hours)</a:t>
            </a:r>
          </a:p>
          <a:p>
            <a:pPr lvl="1"/>
            <a:r>
              <a:rPr lang="en-US" sz="1800" dirty="0"/>
              <a:t>Quality (restorative sleep)</a:t>
            </a:r>
          </a:p>
          <a:p>
            <a:pPr lvl="2"/>
            <a:r>
              <a:rPr lang="en-US" sz="1800" dirty="0"/>
              <a:t>Awakening refreshed</a:t>
            </a:r>
          </a:p>
          <a:p>
            <a:pPr lvl="2"/>
            <a:r>
              <a:rPr lang="en-US" sz="1800" dirty="0"/>
              <a:t>Ability to be alert throughout the day </a:t>
            </a:r>
          </a:p>
          <a:p>
            <a:r>
              <a:rPr lang="en-US" sz="2000" dirty="0" smtClean="0"/>
              <a:t>Address barriers </a:t>
            </a:r>
            <a:r>
              <a:rPr lang="en-US" sz="2000" dirty="0"/>
              <a:t>to sleep</a:t>
            </a:r>
          </a:p>
          <a:p>
            <a:pPr lvl="1"/>
            <a:r>
              <a:rPr lang="en-US" sz="2000" dirty="0"/>
              <a:t>Shallow breathing and drops in oxygen</a:t>
            </a:r>
          </a:p>
          <a:p>
            <a:pPr lvl="1"/>
            <a:r>
              <a:rPr lang="en-US" sz="2000" dirty="0"/>
              <a:t>Pain or discomfort</a:t>
            </a:r>
          </a:p>
          <a:p>
            <a:pPr lvl="1"/>
            <a:r>
              <a:rPr lang="en-US" sz="2000" dirty="0"/>
              <a:t>Difficulty repositioning</a:t>
            </a:r>
          </a:p>
          <a:p>
            <a:pPr lvl="1"/>
            <a:r>
              <a:rPr lang="en-US" sz="2000" dirty="0"/>
              <a:t>Worry and intrusive thoughts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555750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52349"/>
          </a:xfrm>
        </p:spPr>
        <p:txBody>
          <a:bodyPr/>
          <a:lstStyle/>
          <a:p>
            <a:r>
              <a:rPr lang="en-US" sz="2800" dirty="0" smtClean="0"/>
              <a:t>Respiratory Care in FSHD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sz="2000" dirty="0" smtClean="0"/>
          </a:p>
          <a:p>
            <a:pPr marL="349250" lvl="1" indent="0">
              <a:buNone/>
            </a:pPr>
            <a:endParaRPr lang="en-US" sz="2000" dirty="0"/>
          </a:p>
          <a:p>
            <a:pPr marL="349250" lvl="1" indent="0" algn="ctr">
              <a:buNone/>
            </a:pPr>
            <a:r>
              <a:rPr lang="en-US" sz="4600" dirty="0" smtClean="0"/>
              <a:t>Thank You!</a:t>
            </a:r>
          </a:p>
          <a:p>
            <a:pPr marL="349250" lvl="1" indent="0">
              <a:buNone/>
            </a:pPr>
            <a:endParaRPr lang="en-US" sz="2000" dirty="0"/>
          </a:p>
          <a:p>
            <a:pPr marL="349250" lvl="1" indent="0" algn="ctr">
              <a:buNone/>
            </a:pPr>
            <a:r>
              <a:rPr lang="en-US" sz="2900" dirty="0" smtClean="0">
                <a:hlinkClick r:id="rId2"/>
              </a:rPr>
              <a:t>guionlr@gmail.com</a:t>
            </a:r>
            <a:endParaRPr lang="en-US" sz="2900" dirty="0" smtClean="0"/>
          </a:p>
          <a:p>
            <a:pPr marL="349250" lvl="1" indent="0">
              <a:buNone/>
            </a:pPr>
            <a:endParaRPr lang="en-US" sz="2000" dirty="0"/>
          </a:p>
          <a:p>
            <a:pPr marL="349250" lvl="1" indent="0">
              <a:buNone/>
            </a:pPr>
            <a:endParaRPr lang="en-US" sz="2800" dirty="0"/>
          </a:p>
          <a:p>
            <a:pPr marL="349250" lvl="1" indent="0">
              <a:buNone/>
            </a:pPr>
            <a:r>
              <a:rPr lang="en-US" sz="2800" b="1" dirty="0" smtClean="0">
                <a:latin typeface="Palatino"/>
                <a:cs typeface="Palatino"/>
              </a:rPr>
              <a:t>Neurology</a:t>
            </a:r>
          </a:p>
          <a:p>
            <a:pPr marL="349250" lvl="1" indent="0">
              <a:buNone/>
            </a:pPr>
            <a:r>
              <a:rPr lang="en-US" sz="2000" b="1" dirty="0" smtClean="0"/>
              <a:t>Evidence</a:t>
            </a:r>
            <a:r>
              <a:rPr lang="en-US" sz="2000" b="1" dirty="0"/>
              <a:t>-based guideline summary: Evaluation, diagnosis, and management of </a:t>
            </a:r>
            <a:r>
              <a:rPr lang="en-US" sz="2000" b="1" dirty="0" err="1"/>
              <a:t>facioscapulohumeral</a:t>
            </a:r>
            <a:r>
              <a:rPr lang="en-US" sz="2000" b="1" dirty="0"/>
              <a:t> muscular dystrophy: Report of the Guideline Development, Dissemination, and Implementation Subcommittee of the American Academy of Neurology and the Practice Issues Review Panel of the American Association of Neuromuscular &amp; </a:t>
            </a:r>
            <a:r>
              <a:rPr lang="en-US" sz="2000" b="1" dirty="0" err="1"/>
              <a:t>Electrodiagnostic</a:t>
            </a:r>
            <a:r>
              <a:rPr lang="en-US" sz="2000" b="1" dirty="0"/>
              <a:t> Medicine </a:t>
            </a:r>
            <a:r>
              <a:rPr lang="en-US" sz="2000" dirty="0"/>
              <a:t>Rabi </a:t>
            </a:r>
            <a:r>
              <a:rPr lang="en-US" sz="2000" dirty="0" err="1"/>
              <a:t>Tawil</a:t>
            </a:r>
            <a:r>
              <a:rPr lang="en-US" sz="2000" dirty="0"/>
              <a:t>, John T. </a:t>
            </a:r>
            <a:r>
              <a:rPr lang="en-US" sz="2000" dirty="0" err="1"/>
              <a:t>Kissel</a:t>
            </a:r>
            <a:r>
              <a:rPr lang="en-US" sz="2000" dirty="0"/>
              <a:t>, Chad </a:t>
            </a:r>
            <a:r>
              <a:rPr lang="en-US" sz="2000" dirty="0" err="1"/>
              <a:t>Heatwole</a:t>
            </a:r>
            <a:r>
              <a:rPr lang="en-US" sz="2000" dirty="0"/>
              <a:t>, et al. </a:t>
            </a:r>
            <a:r>
              <a:rPr lang="en-US" sz="2000" i="1" dirty="0"/>
              <a:t>Neurology </a:t>
            </a:r>
            <a:r>
              <a:rPr lang="en-US" sz="2000" dirty="0"/>
              <a:t>2015;85;357-364</a:t>
            </a:r>
            <a:r>
              <a:rPr lang="en-US" sz="2000" dirty="0" smtClean="0"/>
              <a:t> 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57263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5"/>
            <a:ext cx="8042276" cy="1178299"/>
          </a:xfrm>
        </p:spPr>
        <p:txBody>
          <a:bodyPr/>
          <a:lstStyle/>
          <a:p>
            <a:r>
              <a:rPr lang="en-US" sz="2800" dirty="0"/>
              <a:t>Respiratory Care in </a:t>
            </a:r>
            <a:r>
              <a:rPr lang="en-US" sz="2800" dirty="0" smtClean="0"/>
              <a:t>FSHD: Overview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448164"/>
            <a:ext cx="8042276" cy="4616086"/>
          </a:xfrm>
        </p:spPr>
        <p:txBody>
          <a:bodyPr>
            <a:normAutofit/>
          </a:bodyPr>
          <a:lstStyle/>
          <a:p>
            <a:r>
              <a:rPr lang="en-US" dirty="0" smtClean="0"/>
              <a:t>American Academy of Neurology Guidelines (2015)</a:t>
            </a:r>
          </a:p>
          <a:p>
            <a:pPr lvl="1"/>
            <a:r>
              <a:rPr lang="en-US" dirty="0" smtClean="0"/>
              <a:t>Incidence of respiratory insufficiency in FSHD</a:t>
            </a:r>
          </a:p>
          <a:p>
            <a:pPr lvl="1"/>
            <a:r>
              <a:rPr lang="en-US" dirty="0" smtClean="0"/>
              <a:t>Assessment of lung function (recommendations)</a:t>
            </a:r>
          </a:p>
          <a:p>
            <a:r>
              <a:rPr lang="en-US" dirty="0" smtClean="0"/>
              <a:t>Treatment/management options (2015  AAN)</a:t>
            </a:r>
          </a:p>
          <a:p>
            <a:pPr lvl="1"/>
            <a:r>
              <a:rPr lang="en-US" dirty="0" smtClean="0"/>
              <a:t>Chronic nocturnal respiratory insufficiency</a:t>
            </a:r>
          </a:p>
          <a:p>
            <a:pPr lvl="2"/>
            <a:r>
              <a:rPr lang="en-US" dirty="0" smtClean="0"/>
              <a:t>Noninvasive bi-level positive pressure ventilation (NIV)</a:t>
            </a:r>
          </a:p>
          <a:p>
            <a:pPr lvl="1"/>
            <a:r>
              <a:rPr lang="en-US" dirty="0" smtClean="0"/>
              <a:t>Acute respiratory failure (2017 ERS/ATS)</a:t>
            </a:r>
          </a:p>
          <a:p>
            <a:pPr lvl="2"/>
            <a:r>
              <a:rPr lang="en-US" dirty="0" smtClean="0"/>
              <a:t>Noninvasive bi-level positive pressure ventilation (NIV)</a:t>
            </a:r>
            <a:endParaRPr lang="en-US" dirty="0"/>
          </a:p>
          <a:p>
            <a:pPr lvl="1"/>
            <a:r>
              <a:rPr lang="en-US" dirty="0"/>
              <a:t>Strategies for lung </a:t>
            </a:r>
            <a:r>
              <a:rPr lang="en-US" dirty="0" smtClean="0"/>
              <a:t>health (2017 LRG)</a:t>
            </a:r>
            <a:endParaRPr lang="en-US" dirty="0"/>
          </a:p>
          <a:p>
            <a:pPr lvl="2"/>
            <a:r>
              <a:rPr lang="en-US" dirty="0"/>
              <a:t>7 Steps to healthy lungs</a:t>
            </a:r>
          </a:p>
          <a:p>
            <a:endParaRPr lang="en-US" dirty="0"/>
          </a:p>
          <a:p>
            <a:pPr marL="685800" lvl="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02769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147960"/>
          </a:xfrm>
        </p:spPr>
        <p:txBody>
          <a:bodyPr/>
          <a:lstStyle/>
          <a:p>
            <a:r>
              <a:rPr lang="en-US" sz="2800" dirty="0"/>
              <a:t>Respiratory Care in FSHD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547522"/>
            <a:ext cx="8042276" cy="4396080"/>
          </a:xfrm>
        </p:spPr>
        <p:txBody>
          <a:bodyPr>
            <a:normAutofit/>
          </a:bodyPr>
          <a:lstStyle/>
          <a:p>
            <a:r>
              <a:rPr lang="en-US" dirty="0"/>
              <a:t>American Academy of Neurology Guidelines (2015</a:t>
            </a:r>
            <a:r>
              <a:rPr lang="en-US" dirty="0" smtClean="0"/>
              <a:t>)</a:t>
            </a:r>
          </a:p>
          <a:p>
            <a:pPr marL="349250" lvl="1" indent="0">
              <a:buNone/>
            </a:pPr>
            <a:r>
              <a:rPr lang="en-US" dirty="0" smtClean="0"/>
              <a:t>Systematic review of medical literature focused </a:t>
            </a:r>
            <a:r>
              <a:rPr lang="en-US" i="1" dirty="0" smtClean="0"/>
              <a:t>exclusively</a:t>
            </a:r>
            <a:r>
              <a:rPr lang="en-US" dirty="0" smtClean="0"/>
              <a:t> on FSHD by panel of clinicians with FSHD expertise following AAN process (quality of research)</a:t>
            </a:r>
          </a:p>
          <a:p>
            <a:pPr lvl="1"/>
            <a:r>
              <a:rPr lang="en-US" dirty="0" smtClean="0"/>
              <a:t>Respiratory abnormalities</a:t>
            </a:r>
          </a:p>
          <a:p>
            <a:pPr lvl="2"/>
            <a:r>
              <a:rPr lang="en-US" sz="1800" dirty="0" smtClean="0"/>
              <a:t>Decreased lung function </a:t>
            </a:r>
          </a:p>
          <a:p>
            <a:pPr lvl="2"/>
            <a:r>
              <a:rPr lang="en-US" sz="1800" dirty="0" smtClean="0"/>
              <a:t>Daytime symptoms of nocturnal hypoventilation</a:t>
            </a:r>
          </a:p>
          <a:p>
            <a:pPr lvl="1"/>
            <a:r>
              <a:rPr lang="en-US" dirty="0" smtClean="0"/>
              <a:t>Frequency of respiratory insufficiency </a:t>
            </a:r>
          </a:p>
          <a:p>
            <a:pPr lvl="2"/>
            <a:r>
              <a:rPr lang="en-US" sz="1800" dirty="0" smtClean="0"/>
              <a:t>1.25% - 13%</a:t>
            </a:r>
          </a:p>
          <a:p>
            <a:pPr lvl="2"/>
            <a:r>
              <a:rPr lang="en-US" sz="1800" dirty="0" smtClean="0"/>
              <a:t>Severity also difficult to estimate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181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220956"/>
          </a:xfrm>
        </p:spPr>
        <p:txBody>
          <a:bodyPr/>
          <a:lstStyle/>
          <a:p>
            <a:r>
              <a:rPr lang="en-US" sz="2800" dirty="0"/>
              <a:t>Respiratory Care in FSHD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American Academy of Neurology Guidelines (2015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	Respiratory insufficiency associated with:</a:t>
            </a:r>
            <a:endParaRPr lang="en-US" dirty="0"/>
          </a:p>
          <a:p>
            <a:pPr lvl="2"/>
            <a:r>
              <a:rPr lang="en-US" sz="1800" dirty="0" smtClean="0"/>
              <a:t>Scoliosis </a:t>
            </a:r>
            <a:r>
              <a:rPr lang="en-US" sz="1800" dirty="0"/>
              <a:t>or </a:t>
            </a:r>
            <a:r>
              <a:rPr lang="en-US" sz="1800" dirty="0" err="1"/>
              <a:t>kyphoscoliosis</a:t>
            </a:r>
            <a:endParaRPr lang="en-US" sz="1800" dirty="0"/>
          </a:p>
          <a:p>
            <a:pPr lvl="2"/>
            <a:r>
              <a:rPr lang="en-US" sz="1800" dirty="0"/>
              <a:t>Obesity with abdominal distension</a:t>
            </a:r>
          </a:p>
          <a:p>
            <a:pPr lvl="2"/>
            <a:r>
              <a:rPr lang="en-US" sz="1800" dirty="0"/>
              <a:t>Severe proximal weakness</a:t>
            </a:r>
          </a:p>
          <a:p>
            <a:pPr lvl="2"/>
            <a:r>
              <a:rPr lang="en-US" sz="1800" dirty="0"/>
              <a:t>Wheelchair dependence</a:t>
            </a:r>
          </a:p>
          <a:p>
            <a:pPr lvl="2"/>
            <a:r>
              <a:rPr lang="en-US" sz="1800" dirty="0" smtClean="0"/>
              <a:t>Co-morbidities: chronic </a:t>
            </a:r>
            <a:r>
              <a:rPr lang="en-US" sz="1800" dirty="0"/>
              <a:t>pulmonary or cardiac </a:t>
            </a:r>
            <a:r>
              <a:rPr lang="en-US" sz="1800" dirty="0" smtClean="0"/>
              <a:t>disease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 smtClean="0"/>
              <a:t>Respiratory muscle weakness (diaphragm)</a:t>
            </a: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782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5"/>
            <a:ext cx="8042276" cy="1139849"/>
          </a:xfrm>
        </p:spPr>
        <p:txBody>
          <a:bodyPr/>
          <a:lstStyle/>
          <a:p>
            <a:r>
              <a:rPr lang="en-US" sz="2800" dirty="0"/>
              <a:t>Respiratory Care in FSHD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562120"/>
            <a:ext cx="8042276" cy="4381481"/>
          </a:xfrm>
        </p:spPr>
        <p:txBody>
          <a:bodyPr/>
          <a:lstStyle/>
          <a:p>
            <a:r>
              <a:rPr lang="en-US" dirty="0"/>
              <a:t>American Academy of Neurology Guidelines (2015)</a:t>
            </a:r>
          </a:p>
          <a:p>
            <a:pPr lvl="1"/>
            <a:r>
              <a:rPr lang="en-US" dirty="0" smtClean="0"/>
              <a:t>Pulmonary assessment</a:t>
            </a:r>
          </a:p>
          <a:p>
            <a:pPr lvl="2"/>
            <a:r>
              <a:rPr lang="en-US" dirty="0" smtClean="0"/>
              <a:t>Baseline </a:t>
            </a:r>
            <a:r>
              <a:rPr lang="en-US" dirty="0" err="1" smtClean="0"/>
              <a:t>spirometry</a:t>
            </a:r>
            <a:r>
              <a:rPr lang="en-US" dirty="0" smtClean="0"/>
              <a:t> on ALL patients</a:t>
            </a:r>
          </a:p>
          <a:p>
            <a:pPr lvl="2"/>
            <a:r>
              <a:rPr lang="en-US" dirty="0" smtClean="0"/>
              <a:t>Monitor routinely if abnormal or with</a:t>
            </a:r>
          </a:p>
          <a:p>
            <a:pPr lvl="3"/>
            <a:r>
              <a:rPr lang="en-US" dirty="0" smtClean="0"/>
              <a:t>Spinal abnormalities (scoliosis/</a:t>
            </a:r>
            <a:r>
              <a:rPr lang="en-US" dirty="0" err="1" smtClean="0"/>
              <a:t>kyphoscoliosis</a:t>
            </a:r>
            <a:r>
              <a:rPr lang="en-US" dirty="0" smtClean="0"/>
              <a:t>)</a:t>
            </a:r>
          </a:p>
          <a:p>
            <a:pPr lvl="3"/>
            <a:r>
              <a:rPr lang="en-US" dirty="0" smtClean="0"/>
              <a:t>Decreased mobility or inability to ambulate</a:t>
            </a:r>
          </a:p>
          <a:p>
            <a:pPr lvl="3"/>
            <a:r>
              <a:rPr lang="en-US" dirty="0" smtClean="0"/>
              <a:t>Lung or heart disease</a:t>
            </a:r>
          </a:p>
          <a:p>
            <a:pPr lvl="3"/>
            <a:r>
              <a:rPr lang="en-US" dirty="0" smtClean="0"/>
              <a:t>Reported daytime symptoms of sleep disordered breathing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07549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96236"/>
            <a:ext cx="8042276" cy="1232296"/>
          </a:xfrm>
        </p:spPr>
        <p:txBody>
          <a:bodyPr/>
          <a:lstStyle/>
          <a:p>
            <a:r>
              <a:rPr lang="en-US" sz="2800" dirty="0"/>
              <a:t>Respiratory Care in FSHD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78914"/>
            <a:ext cx="8042276" cy="4264687"/>
          </a:xfrm>
        </p:spPr>
        <p:txBody>
          <a:bodyPr/>
          <a:lstStyle/>
          <a:p>
            <a:r>
              <a:rPr lang="en-US" dirty="0"/>
              <a:t>American Academy of Neurology Guidelines (2015)</a:t>
            </a:r>
          </a:p>
          <a:p>
            <a:pPr lvl="1"/>
            <a:r>
              <a:rPr lang="en-US" dirty="0" smtClean="0"/>
              <a:t>Sleep disordered breathing (SDB)</a:t>
            </a:r>
          </a:p>
          <a:p>
            <a:pPr lvl="2"/>
            <a:r>
              <a:rPr lang="en-US" dirty="0" smtClean="0"/>
              <a:t>Causes</a:t>
            </a:r>
          </a:p>
          <a:p>
            <a:pPr lvl="3"/>
            <a:r>
              <a:rPr lang="en-US" dirty="0" smtClean="0"/>
              <a:t>Weakened breathing muscles 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 smtClean="0"/>
              <a:t>shallow breathing 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 </a:t>
            </a:r>
            <a:r>
              <a:rPr lang="en-US" dirty="0" smtClean="0"/>
              <a:t>increased carbon dioxide/decreased oxygen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 smtClean="0"/>
              <a:t> fragmented sleep 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 smtClean="0"/>
              <a:t>decreased REM sleep</a:t>
            </a:r>
          </a:p>
          <a:p>
            <a:pPr lvl="2"/>
            <a:r>
              <a:rPr lang="en-US" dirty="0" smtClean="0"/>
              <a:t>Symptoms</a:t>
            </a:r>
          </a:p>
          <a:p>
            <a:pPr lvl="3"/>
            <a:r>
              <a:rPr lang="en-US" dirty="0" smtClean="0"/>
              <a:t>Awakening </a:t>
            </a:r>
            <a:r>
              <a:rPr lang="en-US" dirty="0" err="1" smtClean="0"/>
              <a:t>unrefreshed</a:t>
            </a:r>
            <a:endParaRPr lang="en-US" dirty="0" smtClean="0"/>
          </a:p>
          <a:p>
            <a:pPr lvl="3"/>
            <a:r>
              <a:rPr lang="en-US" dirty="0" smtClean="0"/>
              <a:t>Feeling sleepy during the day and needing naps</a:t>
            </a:r>
          </a:p>
          <a:p>
            <a:pPr lvl="3"/>
            <a:r>
              <a:rPr lang="en-US" dirty="0" smtClean="0"/>
              <a:t>Frequent nocturnal arousals</a:t>
            </a:r>
          </a:p>
          <a:p>
            <a:pPr lvl="3"/>
            <a:r>
              <a:rPr lang="en-US" dirty="0" smtClean="0"/>
              <a:t>Morning headaches 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58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206357"/>
          </a:xfrm>
        </p:spPr>
        <p:txBody>
          <a:bodyPr/>
          <a:lstStyle/>
          <a:p>
            <a:r>
              <a:rPr lang="en-US" sz="2800" dirty="0"/>
              <a:t>Respiratory Care in FSHD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751912"/>
            <a:ext cx="8042276" cy="4191690"/>
          </a:xfrm>
        </p:spPr>
        <p:txBody>
          <a:bodyPr/>
          <a:lstStyle/>
          <a:p>
            <a:r>
              <a:rPr lang="en-US" dirty="0"/>
              <a:t>American Academy of Neurology Guidelines (2015)</a:t>
            </a:r>
          </a:p>
          <a:p>
            <a:pPr lvl="1"/>
            <a:r>
              <a:rPr lang="en-US" dirty="0" smtClean="0"/>
              <a:t>Recommendations for respiratory insufficiency </a:t>
            </a:r>
          </a:p>
          <a:p>
            <a:pPr lvl="2"/>
            <a:r>
              <a:rPr lang="en-US" dirty="0" smtClean="0"/>
              <a:t>(FVC &lt;60% of predicted) or </a:t>
            </a:r>
          </a:p>
          <a:p>
            <a:pPr lvl="2"/>
            <a:r>
              <a:rPr lang="en-US" dirty="0" smtClean="0"/>
              <a:t>reported symptoms of SDB </a:t>
            </a:r>
          </a:p>
          <a:p>
            <a:pPr lvl="2"/>
            <a:r>
              <a:rPr lang="en-US" dirty="0" smtClean="0"/>
              <a:t>Referral to pulmonologist or sleep medicine specialist</a:t>
            </a:r>
          </a:p>
          <a:p>
            <a:pPr lvl="1"/>
            <a:r>
              <a:rPr lang="en-US" dirty="0" smtClean="0"/>
              <a:t>Treatment with noninvasive positive pressure ventilation (NIV) </a:t>
            </a:r>
          </a:p>
          <a:p>
            <a:pPr lvl="2"/>
            <a:r>
              <a:rPr lang="en-US" dirty="0"/>
              <a:t>a</a:t>
            </a:r>
            <a:r>
              <a:rPr lang="en-US" dirty="0" smtClean="0"/>
              <a:t>t night </a:t>
            </a:r>
          </a:p>
          <a:p>
            <a:pPr lvl="2"/>
            <a:r>
              <a:rPr lang="en-US" dirty="0"/>
              <a:t>t</a:t>
            </a:r>
            <a:r>
              <a:rPr lang="en-US" dirty="0" smtClean="0"/>
              <a:t>o rest lung muscles during the day if needed</a:t>
            </a:r>
          </a:p>
          <a:p>
            <a:pPr marL="349250" lvl="1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685800" lvl="2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877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5"/>
            <a:ext cx="8042276" cy="1162559"/>
          </a:xfrm>
        </p:spPr>
        <p:txBody>
          <a:bodyPr/>
          <a:lstStyle/>
          <a:p>
            <a:r>
              <a:rPr lang="en-US" sz="2800" dirty="0"/>
              <a:t>Respiratory Care in FSHD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708113"/>
            <a:ext cx="8042276" cy="4235488"/>
          </a:xfrm>
        </p:spPr>
        <p:txBody>
          <a:bodyPr/>
          <a:lstStyle/>
          <a:p>
            <a:r>
              <a:rPr lang="en-US" dirty="0" smtClean="0"/>
              <a:t>Recommendations for acute </a:t>
            </a:r>
            <a:r>
              <a:rPr lang="en-US" dirty="0" err="1" smtClean="0"/>
              <a:t>hypercarbic</a:t>
            </a:r>
            <a:r>
              <a:rPr lang="en-US" dirty="0" smtClean="0"/>
              <a:t> (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en-US" dirty="0" smtClean="0"/>
              <a:t>CO2) or hypoxemic (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</a:t>
            </a:r>
            <a:r>
              <a:rPr lang="en-US" dirty="0" smtClean="0"/>
              <a:t>O2) respiratory failure </a:t>
            </a:r>
          </a:p>
          <a:p>
            <a:pPr lvl="1"/>
            <a:r>
              <a:rPr lang="en-US" dirty="0"/>
              <a:t>Noninvasive ventilation (NIV)  </a:t>
            </a:r>
            <a:endParaRPr lang="en-US" dirty="0" smtClean="0"/>
          </a:p>
          <a:p>
            <a:pPr lvl="2"/>
            <a:r>
              <a:rPr lang="en-US" dirty="0" smtClean="0"/>
              <a:t>(European Respiratory Society/American Thoracic Society Guidelines 2017)</a:t>
            </a:r>
          </a:p>
          <a:p>
            <a:r>
              <a:rPr lang="en-US" dirty="0" smtClean="0"/>
              <a:t>Recommendations for </a:t>
            </a:r>
            <a:r>
              <a:rPr lang="en-US" dirty="0" err="1" smtClean="0"/>
              <a:t>extubation</a:t>
            </a:r>
            <a:r>
              <a:rPr lang="en-US" dirty="0" smtClean="0"/>
              <a:t> and preventing </a:t>
            </a:r>
            <a:r>
              <a:rPr lang="en-US" dirty="0" err="1" smtClean="0"/>
              <a:t>reintubation</a:t>
            </a:r>
            <a:endParaRPr lang="en-US" dirty="0" smtClean="0"/>
          </a:p>
          <a:p>
            <a:pPr lvl="1"/>
            <a:r>
              <a:rPr lang="en-US" dirty="0" smtClean="0"/>
              <a:t>Noninvasive ventilation (NIV)  </a:t>
            </a:r>
          </a:p>
          <a:p>
            <a:pPr lvl="2"/>
            <a:r>
              <a:rPr lang="en-US" dirty="0" smtClean="0"/>
              <a:t>(American Thoracic Society/American College of Chest Physicians Guidelines 2017)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934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177158"/>
          </a:xfrm>
        </p:spPr>
        <p:txBody>
          <a:bodyPr/>
          <a:lstStyle/>
          <a:p>
            <a:r>
              <a:rPr lang="en-US" sz="2800" dirty="0"/>
              <a:t>Respiratory Care in FSHD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781109"/>
            <a:ext cx="8042276" cy="4162492"/>
          </a:xfrm>
        </p:spPr>
        <p:txBody>
          <a:bodyPr/>
          <a:lstStyle/>
          <a:p>
            <a:r>
              <a:rPr lang="en-US" dirty="0" smtClean="0"/>
              <a:t>Lee’s 7 steps to lung health</a:t>
            </a:r>
          </a:p>
          <a:p>
            <a:pPr marL="349250" lvl="1" indent="0" algn="ctr">
              <a:buNone/>
            </a:pPr>
            <a:r>
              <a:rPr lang="en-US" dirty="0" smtClean="0"/>
              <a:t>STEP 1</a:t>
            </a:r>
          </a:p>
          <a:p>
            <a:pPr lvl="1"/>
            <a:r>
              <a:rPr lang="en-US" sz="2400" dirty="0" smtClean="0"/>
              <a:t>Attend a multidisciplinary muscular dystrophy clinic</a:t>
            </a:r>
          </a:p>
          <a:p>
            <a:pPr lvl="2"/>
            <a:r>
              <a:rPr lang="en-US" dirty="0" smtClean="0"/>
              <a:t>Consistent, coordinated, integrated, compassionate care</a:t>
            </a:r>
          </a:p>
          <a:p>
            <a:pPr lvl="2"/>
            <a:r>
              <a:rPr lang="en-US" dirty="0" smtClean="0"/>
              <a:t>One stop shop </a:t>
            </a:r>
          </a:p>
          <a:p>
            <a:pPr lvl="3"/>
            <a:r>
              <a:rPr lang="en-US" dirty="0" smtClean="0"/>
              <a:t>Neurologist, RT, PT, OT, SW, representatives from support organizations (MDA)</a:t>
            </a:r>
          </a:p>
          <a:p>
            <a:pPr lvl="2"/>
            <a:r>
              <a:rPr lang="en-US" dirty="0" smtClean="0"/>
              <a:t>Research participation opportunities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0624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1147</TotalTime>
  <Words>780</Words>
  <Application>Microsoft Macintosh PowerPoint</Application>
  <PresentationFormat>On-screen Show (4:3)</PresentationFormat>
  <Paragraphs>138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Calibri</vt:lpstr>
      <vt:lpstr>News Gothic MT</vt:lpstr>
      <vt:lpstr>Palatino</vt:lpstr>
      <vt:lpstr>Wingdings</vt:lpstr>
      <vt:lpstr>Wingdings 2</vt:lpstr>
      <vt:lpstr>Breeze</vt:lpstr>
      <vt:lpstr>    Respiratory Care in  FSHD</vt:lpstr>
      <vt:lpstr>Respiratory Care in FSHD: Overview</vt:lpstr>
      <vt:lpstr>Respiratory Care in FSHD</vt:lpstr>
      <vt:lpstr>Respiratory Care in FSHD</vt:lpstr>
      <vt:lpstr>Respiratory Care in FSHD</vt:lpstr>
      <vt:lpstr>Respiratory Care in FSHD</vt:lpstr>
      <vt:lpstr>Respiratory Care in FSHD</vt:lpstr>
      <vt:lpstr>Respiratory Care in FSHD</vt:lpstr>
      <vt:lpstr>Respiratory Care in FSHD</vt:lpstr>
      <vt:lpstr>Respiratory Care in FSHD</vt:lpstr>
      <vt:lpstr>Respiratory Care in FSHD</vt:lpstr>
      <vt:lpstr>Respiratory Care in FSHD</vt:lpstr>
      <vt:lpstr>Respiratory Care in FSHD</vt:lpstr>
      <vt:lpstr>Respiratory Care in FSHD</vt:lpstr>
      <vt:lpstr>Respiratory Care in FSHD</vt:lpstr>
      <vt:lpstr>Respiratory Care in FSHD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ounce of prevention: Proactive approaches to lung health in ALS </dc:title>
  <dc:creator>Roslyn Leiser</dc:creator>
  <cp:lastModifiedBy>June Kinoshita</cp:lastModifiedBy>
  <cp:revision>96</cp:revision>
  <cp:lastPrinted>2014-10-23T00:15:02Z</cp:lastPrinted>
  <dcterms:created xsi:type="dcterms:W3CDTF">2014-10-23T00:08:35Z</dcterms:created>
  <dcterms:modified xsi:type="dcterms:W3CDTF">2017-07-13T20:14:59Z</dcterms:modified>
</cp:coreProperties>
</file>