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82" r:id="rId3"/>
    <p:sldId id="258" r:id="rId4"/>
    <p:sldId id="257" r:id="rId5"/>
    <p:sldId id="285" r:id="rId6"/>
    <p:sldId id="276" r:id="rId7"/>
    <p:sldId id="289" r:id="rId8"/>
    <p:sldId id="291" r:id="rId9"/>
    <p:sldId id="290" r:id="rId10"/>
    <p:sldId id="260" r:id="rId11"/>
    <p:sldId id="261" r:id="rId12"/>
    <p:sldId id="279" r:id="rId13"/>
    <p:sldId id="288" r:id="rId14"/>
    <p:sldId id="263" r:id="rId15"/>
    <p:sldId id="292" r:id="rId16"/>
    <p:sldId id="293" r:id="rId17"/>
    <p:sldId id="264" r:id="rId18"/>
    <p:sldId id="294" r:id="rId19"/>
    <p:sldId id="281" r:id="rId20"/>
    <p:sldId id="273" r:id="rId21"/>
    <p:sldId id="280" r:id="rId22"/>
    <p:sldId id="278" r:id="rId23"/>
    <p:sldId id="275" r:id="rId24"/>
    <p:sldId id="28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36"/>
    <p:restoredTop sz="68871"/>
  </p:normalViewPr>
  <p:slideViewPr>
    <p:cSldViewPr snapToGrid="0" snapToObjects="1">
      <p:cViewPr>
        <p:scale>
          <a:sx n="74" d="100"/>
          <a:sy n="74" d="100"/>
        </p:scale>
        <p:origin x="1432" y="-1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BA89BD-B0FC-4F4C-95ED-31784D907228}" type="doc">
      <dgm:prSet loTypeId="urn:microsoft.com/office/officeart/2016/7/layout/BasicLinearProcessNumbered" loCatId="process" qsTypeId="urn:microsoft.com/office/officeart/2005/8/quickstyle/simple1" qsCatId="simple" csTypeId="urn:microsoft.com/office/officeart/2005/8/colors/colorful2" csCatId="colorful"/>
      <dgm:spPr/>
      <dgm:t>
        <a:bodyPr/>
        <a:lstStyle/>
        <a:p>
          <a:endParaRPr lang="en-US"/>
        </a:p>
      </dgm:t>
    </dgm:pt>
    <dgm:pt modelId="{7007F757-4FE9-4386-8812-250C1879CA7E}">
      <dgm:prSet/>
      <dgm:spPr/>
      <dgm:t>
        <a:bodyPr/>
        <a:lstStyle/>
        <a:p>
          <a:r>
            <a:rPr lang="en-US"/>
            <a:t>Introduction to UC Davis Health Neuromuscular Medicine Program</a:t>
          </a:r>
        </a:p>
      </dgm:t>
    </dgm:pt>
    <dgm:pt modelId="{39F7F876-9753-4098-9550-3EBC16D02076}" type="parTrans" cxnId="{4E658417-F580-408F-A98E-96CD40AFBBE6}">
      <dgm:prSet/>
      <dgm:spPr/>
      <dgm:t>
        <a:bodyPr/>
        <a:lstStyle/>
        <a:p>
          <a:endParaRPr lang="en-US"/>
        </a:p>
      </dgm:t>
    </dgm:pt>
    <dgm:pt modelId="{563E03D5-168A-44B3-B18A-054450B3145F}" type="sibTrans" cxnId="{4E658417-F580-408F-A98E-96CD40AFBBE6}">
      <dgm:prSet phldrT="1" phldr="0"/>
      <dgm:spPr/>
      <dgm:t>
        <a:bodyPr/>
        <a:lstStyle/>
        <a:p>
          <a:r>
            <a:rPr lang="en-US"/>
            <a:t>1</a:t>
          </a:r>
        </a:p>
      </dgm:t>
    </dgm:pt>
    <dgm:pt modelId="{EC71159B-2434-42FD-8087-EE90A463B23B}">
      <dgm:prSet/>
      <dgm:spPr/>
      <dgm:t>
        <a:bodyPr/>
        <a:lstStyle/>
        <a:p>
          <a:r>
            <a:rPr lang="en-US"/>
            <a:t>Describe how stereocamera kinect systems are designed and used in FSHD research at UC Davis</a:t>
          </a:r>
        </a:p>
      </dgm:t>
    </dgm:pt>
    <dgm:pt modelId="{A8045252-CFE3-4E6F-BA44-4389ED4CA26B}" type="parTrans" cxnId="{F19DE121-BD0B-4657-AE93-65FD8097438E}">
      <dgm:prSet/>
      <dgm:spPr/>
      <dgm:t>
        <a:bodyPr/>
        <a:lstStyle/>
        <a:p>
          <a:endParaRPr lang="en-US"/>
        </a:p>
      </dgm:t>
    </dgm:pt>
    <dgm:pt modelId="{98C43A3A-5B5E-4724-8739-8E4E8C3A983A}" type="sibTrans" cxnId="{F19DE121-BD0B-4657-AE93-65FD8097438E}">
      <dgm:prSet phldrT="2" phldr="0"/>
      <dgm:spPr/>
      <dgm:t>
        <a:bodyPr/>
        <a:lstStyle/>
        <a:p>
          <a:r>
            <a:rPr lang="en-US"/>
            <a:t>2</a:t>
          </a:r>
        </a:p>
      </dgm:t>
    </dgm:pt>
    <dgm:pt modelId="{95161030-5CCB-4838-8E5F-7A1A3C2BB41B}">
      <dgm:prSet/>
      <dgm:spPr/>
      <dgm:t>
        <a:bodyPr/>
        <a:lstStyle/>
        <a:p>
          <a:r>
            <a:rPr lang="en-US"/>
            <a:t>Describe FSHD Clinical Trials at UC Davis: Acceleron (ACE-083)</a:t>
          </a:r>
        </a:p>
      </dgm:t>
    </dgm:pt>
    <dgm:pt modelId="{1B2D0D46-D5EA-4EDE-858A-FE1465F4DDBA}" type="parTrans" cxnId="{AF8628BD-9DFE-4ABF-89F7-6D64BB622306}">
      <dgm:prSet/>
      <dgm:spPr/>
      <dgm:t>
        <a:bodyPr/>
        <a:lstStyle/>
        <a:p>
          <a:endParaRPr lang="en-US"/>
        </a:p>
      </dgm:t>
    </dgm:pt>
    <dgm:pt modelId="{D94AA646-5E9A-4668-BD20-F3F08C176E58}" type="sibTrans" cxnId="{AF8628BD-9DFE-4ABF-89F7-6D64BB622306}">
      <dgm:prSet phldrT="3" phldr="0"/>
      <dgm:spPr/>
      <dgm:t>
        <a:bodyPr/>
        <a:lstStyle/>
        <a:p>
          <a:r>
            <a:rPr lang="en-US"/>
            <a:t>3</a:t>
          </a:r>
        </a:p>
      </dgm:t>
    </dgm:pt>
    <dgm:pt modelId="{EB85C424-FC4A-DD44-BF6C-75113CE71BED}" type="pres">
      <dgm:prSet presAssocID="{91BA89BD-B0FC-4F4C-95ED-31784D907228}" presName="Name0" presStyleCnt="0">
        <dgm:presLayoutVars>
          <dgm:animLvl val="lvl"/>
          <dgm:resizeHandles val="exact"/>
        </dgm:presLayoutVars>
      </dgm:prSet>
      <dgm:spPr/>
      <dgm:t>
        <a:bodyPr/>
        <a:lstStyle/>
        <a:p>
          <a:endParaRPr lang="en-US"/>
        </a:p>
      </dgm:t>
    </dgm:pt>
    <dgm:pt modelId="{DA8B18C9-6D41-1544-B2EF-655018FAD70F}" type="pres">
      <dgm:prSet presAssocID="{7007F757-4FE9-4386-8812-250C1879CA7E}" presName="compositeNode" presStyleCnt="0">
        <dgm:presLayoutVars>
          <dgm:bulletEnabled val="1"/>
        </dgm:presLayoutVars>
      </dgm:prSet>
      <dgm:spPr/>
    </dgm:pt>
    <dgm:pt modelId="{9EEBC20B-AE07-B944-AC00-D2D79C632CB3}" type="pres">
      <dgm:prSet presAssocID="{7007F757-4FE9-4386-8812-250C1879CA7E}" presName="bgRect" presStyleLbl="bgAccFollowNode1" presStyleIdx="0" presStyleCnt="3"/>
      <dgm:spPr/>
      <dgm:t>
        <a:bodyPr/>
        <a:lstStyle/>
        <a:p>
          <a:endParaRPr lang="en-US"/>
        </a:p>
      </dgm:t>
    </dgm:pt>
    <dgm:pt modelId="{616BDEBD-D8D4-D646-BFCB-B2A80E857385}" type="pres">
      <dgm:prSet presAssocID="{563E03D5-168A-44B3-B18A-054450B3145F}" presName="sibTransNodeCircle" presStyleLbl="alignNode1" presStyleIdx="0" presStyleCnt="6">
        <dgm:presLayoutVars>
          <dgm:chMax val="0"/>
          <dgm:bulletEnabled/>
        </dgm:presLayoutVars>
      </dgm:prSet>
      <dgm:spPr/>
      <dgm:t>
        <a:bodyPr/>
        <a:lstStyle/>
        <a:p>
          <a:endParaRPr lang="en-US"/>
        </a:p>
      </dgm:t>
    </dgm:pt>
    <dgm:pt modelId="{2F8223D8-041A-6646-B474-C102AFBB4C05}" type="pres">
      <dgm:prSet presAssocID="{7007F757-4FE9-4386-8812-250C1879CA7E}" presName="bottomLine" presStyleLbl="alignNode1" presStyleIdx="1" presStyleCnt="6">
        <dgm:presLayoutVars/>
      </dgm:prSet>
      <dgm:spPr/>
    </dgm:pt>
    <dgm:pt modelId="{B6FB5D3B-E4E6-694C-B472-BDCFE8A8F693}" type="pres">
      <dgm:prSet presAssocID="{7007F757-4FE9-4386-8812-250C1879CA7E}" presName="nodeText" presStyleLbl="bgAccFollowNode1" presStyleIdx="0" presStyleCnt="3">
        <dgm:presLayoutVars>
          <dgm:bulletEnabled val="1"/>
        </dgm:presLayoutVars>
      </dgm:prSet>
      <dgm:spPr/>
      <dgm:t>
        <a:bodyPr/>
        <a:lstStyle/>
        <a:p>
          <a:endParaRPr lang="en-US"/>
        </a:p>
      </dgm:t>
    </dgm:pt>
    <dgm:pt modelId="{1D11EFEB-A248-1549-BFB7-BB32F08D38CB}" type="pres">
      <dgm:prSet presAssocID="{563E03D5-168A-44B3-B18A-054450B3145F}" presName="sibTrans" presStyleCnt="0"/>
      <dgm:spPr/>
    </dgm:pt>
    <dgm:pt modelId="{4751E0D5-DF37-5248-B42F-5B8D2721B050}" type="pres">
      <dgm:prSet presAssocID="{EC71159B-2434-42FD-8087-EE90A463B23B}" presName="compositeNode" presStyleCnt="0">
        <dgm:presLayoutVars>
          <dgm:bulletEnabled val="1"/>
        </dgm:presLayoutVars>
      </dgm:prSet>
      <dgm:spPr/>
    </dgm:pt>
    <dgm:pt modelId="{C8171D8B-64DB-7243-91BE-41FE274BABA3}" type="pres">
      <dgm:prSet presAssocID="{EC71159B-2434-42FD-8087-EE90A463B23B}" presName="bgRect" presStyleLbl="bgAccFollowNode1" presStyleIdx="1" presStyleCnt="3"/>
      <dgm:spPr/>
      <dgm:t>
        <a:bodyPr/>
        <a:lstStyle/>
        <a:p>
          <a:endParaRPr lang="en-US"/>
        </a:p>
      </dgm:t>
    </dgm:pt>
    <dgm:pt modelId="{5EE1540C-8E01-A64D-9503-C10C8D2BB095}" type="pres">
      <dgm:prSet presAssocID="{98C43A3A-5B5E-4724-8739-8E4E8C3A983A}" presName="sibTransNodeCircle" presStyleLbl="alignNode1" presStyleIdx="2" presStyleCnt="6">
        <dgm:presLayoutVars>
          <dgm:chMax val="0"/>
          <dgm:bulletEnabled/>
        </dgm:presLayoutVars>
      </dgm:prSet>
      <dgm:spPr/>
      <dgm:t>
        <a:bodyPr/>
        <a:lstStyle/>
        <a:p>
          <a:endParaRPr lang="en-US"/>
        </a:p>
      </dgm:t>
    </dgm:pt>
    <dgm:pt modelId="{1C669D4A-15D5-9443-BF1E-A6CD3379842B}" type="pres">
      <dgm:prSet presAssocID="{EC71159B-2434-42FD-8087-EE90A463B23B}" presName="bottomLine" presStyleLbl="alignNode1" presStyleIdx="3" presStyleCnt="6">
        <dgm:presLayoutVars/>
      </dgm:prSet>
      <dgm:spPr/>
    </dgm:pt>
    <dgm:pt modelId="{9E4ACA21-8708-E54A-9F7D-F428D68304CF}" type="pres">
      <dgm:prSet presAssocID="{EC71159B-2434-42FD-8087-EE90A463B23B}" presName="nodeText" presStyleLbl="bgAccFollowNode1" presStyleIdx="1" presStyleCnt="3">
        <dgm:presLayoutVars>
          <dgm:bulletEnabled val="1"/>
        </dgm:presLayoutVars>
      </dgm:prSet>
      <dgm:spPr/>
      <dgm:t>
        <a:bodyPr/>
        <a:lstStyle/>
        <a:p>
          <a:endParaRPr lang="en-US"/>
        </a:p>
      </dgm:t>
    </dgm:pt>
    <dgm:pt modelId="{74F42A87-A645-1040-BA9F-B96D10FA8CC3}" type="pres">
      <dgm:prSet presAssocID="{98C43A3A-5B5E-4724-8739-8E4E8C3A983A}" presName="sibTrans" presStyleCnt="0"/>
      <dgm:spPr/>
    </dgm:pt>
    <dgm:pt modelId="{9F023FB1-E469-774B-8C7B-FAD353D8419A}" type="pres">
      <dgm:prSet presAssocID="{95161030-5CCB-4838-8E5F-7A1A3C2BB41B}" presName="compositeNode" presStyleCnt="0">
        <dgm:presLayoutVars>
          <dgm:bulletEnabled val="1"/>
        </dgm:presLayoutVars>
      </dgm:prSet>
      <dgm:spPr/>
    </dgm:pt>
    <dgm:pt modelId="{0CDF511F-503A-F742-8312-B0B3CD491ED3}" type="pres">
      <dgm:prSet presAssocID="{95161030-5CCB-4838-8E5F-7A1A3C2BB41B}" presName="bgRect" presStyleLbl="bgAccFollowNode1" presStyleIdx="2" presStyleCnt="3"/>
      <dgm:spPr/>
      <dgm:t>
        <a:bodyPr/>
        <a:lstStyle/>
        <a:p>
          <a:endParaRPr lang="en-US"/>
        </a:p>
      </dgm:t>
    </dgm:pt>
    <dgm:pt modelId="{75AF832B-D92D-F94E-B761-857ACA78567C}" type="pres">
      <dgm:prSet presAssocID="{D94AA646-5E9A-4668-BD20-F3F08C176E58}" presName="sibTransNodeCircle" presStyleLbl="alignNode1" presStyleIdx="4" presStyleCnt="6">
        <dgm:presLayoutVars>
          <dgm:chMax val="0"/>
          <dgm:bulletEnabled/>
        </dgm:presLayoutVars>
      </dgm:prSet>
      <dgm:spPr/>
      <dgm:t>
        <a:bodyPr/>
        <a:lstStyle/>
        <a:p>
          <a:endParaRPr lang="en-US"/>
        </a:p>
      </dgm:t>
    </dgm:pt>
    <dgm:pt modelId="{610C56E0-DFE3-D640-A2FA-5EC35CBE1537}" type="pres">
      <dgm:prSet presAssocID="{95161030-5CCB-4838-8E5F-7A1A3C2BB41B}" presName="bottomLine" presStyleLbl="alignNode1" presStyleIdx="5" presStyleCnt="6">
        <dgm:presLayoutVars/>
      </dgm:prSet>
      <dgm:spPr/>
    </dgm:pt>
    <dgm:pt modelId="{293F22FF-B7E9-6842-A24B-9F7D08D199C5}" type="pres">
      <dgm:prSet presAssocID="{95161030-5CCB-4838-8E5F-7A1A3C2BB41B}" presName="nodeText" presStyleLbl="bgAccFollowNode1" presStyleIdx="2" presStyleCnt="3">
        <dgm:presLayoutVars>
          <dgm:bulletEnabled val="1"/>
        </dgm:presLayoutVars>
      </dgm:prSet>
      <dgm:spPr/>
      <dgm:t>
        <a:bodyPr/>
        <a:lstStyle/>
        <a:p>
          <a:endParaRPr lang="en-US"/>
        </a:p>
      </dgm:t>
    </dgm:pt>
  </dgm:ptLst>
  <dgm:cxnLst>
    <dgm:cxn modelId="{2689301A-39E9-E549-B2EC-D226414B92C4}" type="presOf" srcId="{95161030-5CCB-4838-8E5F-7A1A3C2BB41B}" destId="{293F22FF-B7E9-6842-A24B-9F7D08D199C5}" srcOrd="1" destOrd="0" presId="urn:microsoft.com/office/officeart/2016/7/layout/BasicLinearProcessNumbered"/>
    <dgm:cxn modelId="{CE01D7F0-214C-6244-9AEE-2E1805F3BAAE}" type="presOf" srcId="{EC71159B-2434-42FD-8087-EE90A463B23B}" destId="{C8171D8B-64DB-7243-91BE-41FE274BABA3}" srcOrd="0" destOrd="0" presId="urn:microsoft.com/office/officeart/2016/7/layout/BasicLinearProcessNumbered"/>
    <dgm:cxn modelId="{ADE49A4A-16BE-ED41-AB7D-72DC252608D2}" type="presOf" srcId="{98C43A3A-5B5E-4724-8739-8E4E8C3A983A}" destId="{5EE1540C-8E01-A64D-9503-C10C8D2BB095}" srcOrd="0" destOrd="0" presId="urn:microsoft.com/office/officeart/2016/7/layout/BasicLinearProcessNumbered"/>
    <dgm:cxn modelId="{796A1A68-B76A-0842-ADD7-6D01EEFB874B}" type="presOf" srcId="{EC71159B-2434-42FD-8087-EE90A463B23B}" destId="{9E4ACA21-8708-E54A-9F7D-F428D68304CF}" srcOrd="1" destOrd="0" presId="urn:microsoft.com/office/officeart/2016/7/layout/BasicLinearProcessNumbered"/>
    <dgm:cxn modelId="{7784FD48-C703-9140-9759-C3038857E3BD}" type="presOf" srcId="{563E03D5-168A-44B3-B18A-054450B3145F}" destId="{616BDEBD-D8D4-D646-BFCB-B2A80E857385}" srcOrd="0" destOrd="0" presId="urn:microsoft.com/office/officeart/2016/7/layout/BasicLinearProcessNumbered"/>
    <dgm:cxn modelId="{24D3DD24-C450-2F41-AC3E-1CE81E05E2E4}" type="presOf" srcId="{91BA89BD-B0FC-4F4C-95ED-31784D907228}" destId="{EB85C424-FC4A-DD44-BF6C-75113CE71BED}" srcOrd="0" destOrd="0" presId="urn:microsoft.com/office/officeart/2016/7/layout/BasicLinearProcessNumbered"/>
    <dgm:cxn modelId="{F19DE121-BD0B-4657-AE93-65FD8097438E}" srcId="{91BA89BD-B0FC-4F4C-95ED-31784D907228}" destId="{EC71159B-2434-42FD-8087-EE90A463B23B}" srcOrd="1" destOrd="0" parTransId="{A8045252-CFE3-4E6F-BA44-4389ED4CA26B}" sibTransId="{98C43A3A-5B5E-4724-8739-8E4E8C3A983A}"/>
    <dgm:cxn modelId="{AF8628BD-9DFE-4ABF-89F7-6D64BB622306}" srcId="{91BA89BD-B0FC-4F4C-95ED-31784D907228}" destId="{95161030-5CCB-4838-8E5F-7A1A3C2BB41B}" srcOrd="2" destOrd="0" parTransId="{1B2D0D46-D5EA-4EDE-858A-FE1465F4DDBA}" sibTransId="{D94AA646-5E9A-4668-BD20-F3F08C176E58}"/>
    <dgm:cxn modelId="{4E658417-F580-408F-A98E-96CD40AFBBE6}" srcId="{91BA89BD-B0FC-4F4C-95ED-31784D907228}" destId="{7007F757-4FE9-4386-8812-250C1879CA7E}" srcOrd="0" destOrd="0" parTransId="{39F7F876-9753-4098-9550-3EBC16D02076}" sibTransId="{563E03D5-168A-44B3-B18A-054450B3145F}"/>
    <dgm:cxn modelId="{99389B5E-DDFA-CE45-9AEE-95D2394C5656}" type="presOf" srcId="{D94AA646-5E9A-4668-BD20-F3F08C176E58}" destId="{75AF832B-D92D-F94E-B761-857ACA78567C}" srcOrd="0" destOrd="0" presId="urn:microsoft.com/office/officeart/2016/7/layout/BasicLinearProcessNumbered"/>
    <dgm:cxn modelId="{BBBA9775-E326-CD40-8264-C032ADF6B39B}" type="presOf" srcId="{7007F757-4FE9-4386-8812-250C1879CA7E}" destId="{9EEBC20B-AE07-B944-AC00-D2D79C632CB3}" srcOrd="0" destOrd="0" presId="urn:microsoft.com/office/officeart/2016/7/layout/BasicLinearProcessNumbered"/>
    <dgm:cxn modelId="{4B6417B9-067C-614A-BAC7-A837F0E45355}" type="presOf" srcId="{95161030-5CCB-4838-8E5F-7A1A3C2BB41B}" destId="{0CDF511F-503A-F742-8312-B0B3CD491ED3}" srcOrd="0" destOrd="0" presId="urn:microsoft.com/office/officeart/2016/7/layout/BasicLinearProcessNumbered"/>
    <dgm:cxn modelId="{1EC16D6E-F3EB-3645-AEFC-1E30F8ED7996}" type="presOf" srcId="{7007F757-4FE9-4386-8812-250C1879CA7E}" destId="{B6FB5D3B-E4E6-694C-B472-BDCFE8A8F693}" srcOrd="1" destOrd="0" presId="urn:microsoft.com/office/officeart/2016/7/layout/BasicLinearProcessNumbered"/>
    <dgm:cxn modelId="{37E36C1E-D18F-FD47-9883-862DE0A9911B}" type="presParOf" srcId="{EB85C424-FC4A-DD44-BF6C-75113CE71BED}" destId="{DA8B18C9-6D41-1544-B2EF-655018FAD70F}" srcOrd="0" destOrd="0" presId="urn:microsoft.com/office/officeart/2016/7/layout/BasicLinearProcessNumbered"/>
    <dgm:cxn modelId="{95B26E63-107E-4B4C-9692-87EA26E25BD5}" type="presParOf" srcId="{DA8B18C9-6D41-1544-B2EF-655018FAD70F}" destId="{9EEBC20B-AE07-B944-AC00-D2D79C632CB3}" srcOrd="0" destOrd="0" presId="urn:microsoft.com/office/officeart/2016/7/layout/BasicLinearProcessNumbered"/>
    <dgm:cxn modelId="{1F001393-D577-854A-A5DA-7A0E84C1D79C}" type="presParOf" srcId="{DA8B18C9-6D41-1544-B2EF-655018FAD70F}" destId="{616BDEBD-D8D4-D646-BFCB-B2A80E857385}" srcOrd="1" destOrd="0" presId="urn:microsoft.com/office/officeart/2016/7/layout/BasicLinearProcessNumbered"/>
    <dgm:cxn modelId="{8DD4DD68-020F-904A-A93D-02179DC3FD85}" type="presParOf" srcId="{DA8B18C9-6D41-1544-B2EF-655018FAD70F}" destId="{2F8223D8-041A-6646-B474-C102AFBB4C05}" srcOrd="2" destOrd="0" presId="urn:microsoft.com/office/officeart/2016/7/layout/BasicLinearProcessNumbered"/>
    <dgm:cxn modelId="{7C9943C0-EAB3-4344-912F-E43B92649E00}" type="presParOf" srcId="{DA8B18C9-6D41-1544-B2EF-655018FAD70F}" destId="{B6FB5D3B-E4E6-694C-B472-BDCFE8A8F693}" srcOrd="3" destOrd="0" presId="urn:microsoft.com/office/officeart/2016/7/layout/BasicLinearProcessNumbered"/>
    <dgm:cxn modelId="{F560DFD5-24E2-2848-ACB3-F7C56EA99A35}" type="presParOf" srcId="{EB85C424-FC4A-DD44-BF6C-75113CE71BED}" destId="{1D11EFEB-A248-1549-BFB7-BB32F08D38CB}" srcOrd="1" destOrd="0" presId="urn:microsoft.com/office/officeart/2016/7/layout/BasicLinearProcessNumbered"/>
    <dgm:cxn modelId="{FCE57FE9-8906-934C-BBC5-B2677E3704F2}" type="presParOf" srcId="{EB85C424-FC4A-DD44-BF6C-75113CE71BED}" destId="{4751E0D5-DF37-5248-B42F-5B8D2721B050}" srcOrd="2" destOrd="0" presId="urn:microsoft.com/office/officeart/2016/7/layout/BasicLinearProcessNumbered"/>
    <dgm:cxn modelId="{166375A7-CBD4-6448-97FF-856533195BE6}" type="presParOf" srcId="{4751E0D5-DF37-5248-B42F-5B8D2721B050}" destId="{C8171D8B-64DB-7243-91BE-41FE274BABA3}" srcOrd="0" destOrd="0" presId="urn:microsoft.com/office/officeart/2016/7/layout/BasicLinearProcessNumbered"/>
    <dgm:cxn modelId="{6ACE8C39-741F-7B4D-97E8-65523D6E57A0}" type="presParOf" srcId="{4751E0D5-DF37-5248-B42F-5B8D2721B050}" destId="{5EE1540C-8E01-A64D-9503-C10C8D2BB095}" srcOrd="1" destOrd="0" presId="urn:microsoft.com/office/officeart/2016/7/layout/BasicLinearProcessNumbered"/>
    <dgm:cxn modelId="{2F31FC81-B245-544D-BBD0-5093CE4EE7B2}" type="presParOf" srcId="{4751E0D5-DF37-5248-B42F-5B8D2721B050}" destId="{1C669D4A-15D5-9443-BF1E-A6CD3379842B}" srcOrd="2" destOrd="0" presId="urn:microsoft.com/office/officeart/2016/7/layout/BasicLinearProcessNumbered"/>
    <dgm:cxn modelId="{F2E7D4E8-1139-A940-8904-2D8052CF6B33}" type="presParOf" srcId="{4751E0D5-DF37-5248-B42F-5B8D2721B050}" destId="{9E4ACA21-8708-E54A-9F7D-F428D68304CF}" srcOrd="3" destOrd="0" presId="urn:microsoft.com/office/officeart/2016/7/layout/BasicLinearProcessNumbered"/>
    <dgm:cxn modelId="{A2F57060-944F-3D4D-B250-A26C0264AEA8}" type="presParOf" srcId="{EB85C424-FC4A-DD44-BF6C-75113CE71BED}" destId="{74F42A87-A645-1040-BA9F-B96D10FA8CC3}" srcOrd="3" destOrd="0" presId="urn:microsoft.com/office/officeart/2016/7/layout/BasicLinearProcessNumbered"/>
    <dgm:cxn modelId="{24F9AE87-6CF8-1342-92F3-FA402B908EBF}" type="presParOf" srcId="{EB85C424-FC4A-DD44-BF6C-75113CE71BED}" destId="{9F023FB1-E469-774B-8C7B-FAD353D8419A}" srcOrd="4" destOrd="0" presId="urn:microsoft.com/office/officeart/2016/7/layout/BasicLinearProcessNumbered"/>
    <dgm:cxn modelId="{8AF4A825-023A-C44D-BA55-FE6B3E4A87C3}" type="presParOf" srcId="{9F023FB1-E469-774B-8C7B-FAD353D8419A}" destId="{0CDF511F-503A-F742-8312-B0B3CD491ED3}" srcOrd="0" destOrd="0" presId="urn:microsoft.com/office/officeart/2016/7/layout/BasicLinearProcessNumbered"/>
    <dgm:cxn modelId="{F5A7635F-50F5-E54E-9959-67008CE694C0}" type="presParOf" srcId="{9F023FB1-E469-774B-8C7B-FAD353D8419A}" destId="{75AF832B-D92D-F94E-B761-857ACA78567C}" srcOrd="1" destOrd="0" presId="urn:microsoft.com/office/officeart/2016/7/layout/BasicLinearProcessNumbered"/>
    <dgm:cxn modelId="{47316D33-B4DE-9649-8D9B-5391630E8C2F}" type="presParOf" srcId="{9F023FB1-E469-774B-8C7B-FAD353D8419A}" destId="{610C56E0-DFE3-D640-A2FA-5EC35CBE1537}" srcOrd="2" destOrd="0" presId="urn:microsoft.com/office/officeart/2016/7/layout/BasicLinearProcessNumbered"/>
    <dgm:cxn modelId="{68FF7869-8AD5-164C-A97C-697010FA85BD}" type="presParOf" srcId="{9F023FB1-E469-774B-8C7B-FAD353D8419A}" destId="{293F22FF-B7E9-6842-A24B-9F7D08D199C5}"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C4E853-54E4-4525-A752-CA4A8EA30849}" type="doc">
      <dgm:prSet loTypeId="urn:microsoft.com/office/officeart/2005/8/layout/chevron1" loCatId="Inbox" qsTypeId="urn:microsoft.com/office/officeart/2005/8/quickstyle/simple1" qsCatId="simple" csTypeId="urn:microsoft.com/office/officeart/2005/8/colors/colorful2" csCatId="colorful"/>
      <dgm:spPr/>
      <dgm:t>
        <a:bodyPr/>
        <a:lstStyle/>
        <a:p>
          <a:endParaRPr lang="en-US"/>
        </a:p>
      </dgm:t>
    </dgm:pt>
    <dgm:pt modelId="{4C602E9B-7038-4917-B386-D99094823481}">
      <dgm:prSet/>
      <dgm:spPr/>
      <dgm:t>
        <a:bodyPr/>
        <a:lstStyle/>
        <a:p>
          <a:r>
            <a:rPr lang="en-US"/>
            <a:t>Natural History Studies</a:t>
          </a:r>
        </a:p>
      </dgm:t>
    </dgm:pt>
    <dgm:pt modelId="{D7F407AD-19BD-4F94-BF70-82A0C86319C5}" type="parTrans" cxnId="{3308660D-3A6F-43AE-ABA1-0C72721EB062}">
      <dgm:prSet/>
      <dgm:spPr/>
      <dgm:t>
        <a:bodyPr/>
        <a:lstStyle/>
        <a:p>
          <a:endParaRPr lang="en-US"/>
        </a:p>
      </dgm:t>
    </dgm:pt>
    <dgm:pt modelId="{D8BA235A-13FE-43C1-8F6F-DC1BD19FEE40}" type="sibTrans" cxnId="{3308660D-3A6F-43AE-ABA1-0C72721EB062}">
      <dgm:prSet/>
      <dgm:spPr/>
      <dgm:t>
        <a:bodyPr/>
        <a:lstStyle/>
        <a:p>
          <a:endParaRPr lang="en-US"/>
        </a:p>
      </dgm:t>
    </dgm:pt>
    <dgm:pt modelId="{E6C0547A-04EC-4DC2-9558-17686307E8AE}">
      <dgm:prSet/>
      <dgm:spPr/>
      <dgm:t>
        <a:bodyPr/>
        <a:lstStyle/>
        <a:p>
          <a:r>
            <a:rPr lang="en-US"/>
            <a:t>Development of clinical outcome measurement tools</a:t>
          </a:r>
        </a:p>
      </dgm:t>
    </dgm:pt>
    <dgm:pt modelId="{28F1639F-9BBA-4591-971F-12FC495E019E}" type="parTrans" cxnId="{A09D46A4-1DAC-4E6B-A3E8-70B80E8FBAA8}">
      <dgm:prSet/>
      <dgm:spPr/>
      <dgm:t>
        <a:bodyPr/>
        <a:lstStyle/>
        <a:p>
          <a:endParaRPr lang="en-US"/>
        </a:p>
      </dgm:t>
    </dgm:pt>
    <dgm:pt modelId="{D650F06D-6C3E-4EF7-BDD1-72F7F75C9B1E}" type="sibTrans" cxnId="{A09D46A4-1DAC-4E6B-A3E8-70B80E8FBAA8}">
      <dgm:prSet/>
      <dgm:spPr/>
      <dgm:t>
        <a:bodyPr/>
        <a:lstStyle/>
        <a:p>
          <a:endParaRPr lang="en-US"/>
        </a:p>
      </dgm:t>
    </dgm:pt>
    <dgm:pt modelId="{5264E4CC-0129-4598-B4EC-079EB0C645A4}">
      <dgm:prSet/>
      <dgm:spPr/>
      <dgm:t>
        <a:bodyPr/>
        <a:lstStyle/>
        <a:p>
          <a:r>
            <a:rPr lang="en-US"/>
            <a:t>Clinical trials</a:t>
          </a:r>
        </a:p>
      </dgm:t>
    </dgm:pt>
    <dgm:pt modelId="{A61DA953-8D16-4762-8AE9-C181865260AD}" type="parTrans" cxnId="{708CA07E-2329-46E1-8E8A-845493747EB2}">
      <dgm:prSet/>
      <dgm:spPr/>
      <dgm:t>
        <a:bodyPr/>
        <a:lstStyle/>
        <a:p>
          <a:endParaRPr lang="en-US"/>
        </a:p>
      </dgm:t>
    </dgm:pt>
    <dgm:pt modelId="{58C4FE79-E0B0-41F3-A01C-A4D7727E8CB9}" type="sibTrans" cxnId="{708CA07E-2329-46E1-8E8A-845493747EB2}">
      <dgm:prSet/>
      <dgm:spPr/>
      <dgm:t>
        <a:bodyPr/>
        <a:lstStyle/>
        <a:p>
          <a:endParaRPr lang="en-US"/>
        </a:p>
      </dgm:t>
    </dgm:pt>
    <dgm:pt modelId="{66C4095F-5162-194C-928B-BAF56592C77F}" type="pres">
      <dgm:prSet presAssocID="{8EC4E853-54E4-4525-A752-CA4A8EA30849}" presName="Name0" presStyleCnt="0">
        <dgm:presLayoutVars>
          <dgm:dir/>
          <dgm:animLvl val="lvl"/>
          <dgm:resizeHandles val="exact"/>
        </dgm:presLayoutVars>
      </dgm:prSet>
      <dgm:spPr/>
      <dgm:t>
        <a:bodyPr/>
        <a:lstStyle/>
        <a:p>
          <a:endParaRPr lang="en-US"/>
        </a:p>
      </dgm:t>
    </dgm:pt>
    <dgm:pt modelId="{78E6B1B2-BF36-9D47-AB94-727D2774D7B6}" type="pres">
      <dgm:prSet presAssocID="{4C602E9B-7038-4917-B386-D99094823481}" presName="parTxOnly" presStyleLbl="node1" presStyleIdx="0" presStyleCnt="3">
        <dgm:presLayoutVars>
          <dgm:chMax val="0"/>
          <dgm:chPref val="0"/>
          <dgm:bulletEnabled val="1"/>
        </dgm:presLayoutVars>
      </dgm:prSet>
      <dgm:spPr/>
      <dgm:t>
        <a:bodyPr/>
        <a:lstStyle/>
        <a:p>
          <a:endParaRPr lang="en-US"/>
        </a:p>
      </dgm:t>
    </dgm:pt>
    <dgm:pt modelId="{CCB2D1AC-C49A-8F47-8142-241394C79098}" type="pres">
      <dgm:prSet presAssocID="{D8BA235A-13FE-43C1-8F6F-DC1BD19FEE40}" presName="parTxOnlySpace" presStyleCnt="0"/>
      <dgm:spPr/>
    </dgm:pt>
    <dgm:pt modelId="{51366EA8-8E8B-D84B-B86C-C13280CAB83D}" type="pres">
      <dgm:prSet presAssocID="{E6C0547A-04EC-4DC2-9558-17686307E8AE}" presName="parTxOnly" presStyleLbl="node1" presStyleIdx="1" presStyleCnt="3">
        <dgm:presLayoutVars>
          <dgm:chMax val="0"/>
          <dgm:chPref val="0"/>
          <dgm:bulletEnabled val="1"/>
        </dgm:presLayoutVars>
      </dgm:prSet>
      <dgm:spPr/>
      <dgm:t>
        <a:bodyPr/>
        <a:lstStyle/>
        <a:p>
          <a:endParaRPr lang="en-US"/>
        </a:p>
      </dgm:t>
    </dgm:pt>
    <dgm:pt modelId="{A2B6E8CF-84A5-7B41-B5E4-89C2DEA27143}" type="pres">
      <dgm:prSet presAssocID="{D650F06D-6C3E-4EF7-BDD1-72F7F75C9B1E}" presName="parTxOnlySpace" presStyleCnt="0"/>
      <dgm:spPr/>
    </dgm:pt>
    <dgm:pt modelId="{F5F0C3B4-E184-3D4B-A493-8B6E9EBF0558}" type="pres">
      <dgm:prSet presAssocID="{5264E4CC-0129-4598-B4EC-079EB0C645A4}" presName="parTxOnly" presStyleLbl="node1" presStyleIdx="2" presStyleCnt="3">
        <dgm:presLayoutVars>
          <dgm:chMax val="0"/>
          <dgm:chPref val="0"/>
          <dgm:bulletEnabled val="1"/>
        </dgm:presLayoutVars>
      </dgm:prSet>
      <dgm:spPr/>
      <dgm:t>
        <a:bodyPr/>
        <a:lstStyle/>
        <a:p>
          <a:endParaRPr lang="en-US"/>
        </a:p>
      </dgm:t>
    </dgm:pt>
  </dgm:ptLst>
  <dgm:cxnLst>
    <dgm:cxn modelId="{A09D46A4-1DAC-4E6B-A3E8-70B80E8FBAA8}" srcId="{8EC4E853-54E4-4525-A752-CA4A8EA30849}" destId="{E6C0547A-04EC-4DC2-9558-17686307E8AE}" srcOrd="1" destOrd="0" parTransId="{28F1639F-9BBA-4591-971F-12FC495E019E}" sibTransId="{D650F06D-6C3E-4EF7-BDD1-72F7F75C9B1E}"/>
    <dgm:cxn modelId="{D679E488-E4D0-7A40-B8AA-AFE13BEF772B}" type="presOf" srcId="{E6C0547A-04EC-4DC2-9558-17686307E8AE}" destId="{51366EA8-8E8B-D84B-B86C-C13280CAB83D}" srcOrd="0" destOrd="0" presId="urn:microsoft.com/office/officeart/2005/8/layout/chevron1"/>
    <dgm:cxn modelId="{358A7DA0-1C50-934B-835F-424DD51B8C8D}" type="presOf" srcId="{4C602E9B-7038-4917-B386-D99094823481}" destId="{78E6B1B2-BF36-9D47-AB94-727D2774D7B6}" srcOrd="0" destOrd="0" presId="urn:microsoft.com/office/officeart/2005/8/layout/chevron1"/>
    <dgm:cxn modelId="{708CA07E-2329-46E1-8E8A-845493747EB2}" srcId="{8EC4E853-54E4-4525-A752-CA4A8EA30849}" destId="{5264E4CC-0129-4598-B4EC-079EB0C645A4}" srcOrd="2" destOrd="0" parTransId="{A61DA953-8D16-4762-8AE9-C181865260AD}" sibTransId="{58C4FE79-E0B0-41F3-A01C-A4D7727E8CB9}"/>
    <dgm:cxn modelId="{3308660D-3A6F-43AE-ABA1-0C72721EB062}" srcId="{8EC4E853-54E4-4525-A752-CA4A8EA30849}" destId="{4C602E9B-7038-4917-B386-D99094823481}" srcOrd="0" destOrd="0" parTransId="{D7F407AD-19BD-4F94-BF70-82A0C86319C5}" sibTransId="{D8BA235A-13FE-43C1-8F6F-DC1BD19FEE40}"/>
    <dgm:cxn modelId="{B57D05B5-E0B7-864F-8C22-4B928EB80EB4}" type="presOf" srcId="{8EC4E853-54E4-4525-A752-CA4A8EA30849}" destId="{66C4095F-5162-194C-928B-BAF56592C77F}" srcOrd="0" destOrd="0" presId="urn:microsoft.com/office/officeart/2005/8/layout/chevron1"/>
    <dgm:cxn modelId="{4EC71E34-44EF-6045-843F-0C4A38D8F149}" type="presOf" srcId="{5264E4CC-0129-4598-B4EC-079EB0C645A4}" destId="{F5F0C3B4-E184-3D4B-A493-8B6E9EBF0558}" srcOrd="0" destOrd="0" presId="urn:microsoft.com/office/officeart/2005/8/layout/chevron1"/>
    <dgm:cxn modelId="{0BF97DC8-DA30-0B42-A6F1-95C3D709166F}" type="presParOf" srcId="{66C4095F-5162-194C-928B-BAF56592C77F}" destId="{78E6B1B2-BF36-9D47-AB94-727D2774D7B6}" srcOrd="0" destOrd="0" presId="urn:microsoft.com/office/officeart/2005/8/layout/chevron1"/>
    <dgm:cxn modelId="{38903EB6-5BC5-FC4E-9233-A2C3EEDB99CA}" type="presParOf" srcId="{66C4095F-5162-194C-928B-BAF56592C77F}" destId="{CCB2D1AC-C49A-8F47-8142-241394C79098}" srcOrd="1" destOrd="0" presId="urn:microsoft.com/office/officeart/2005/8/layout/chevron1"/>
    <dgm:cxn modelId="{413E5387-663D-D342-9AB2-A5383A505C08}" type="presParOf" srcId="{66C4095F-5162-194C-928B-BAF56592C77F}" destId="{51366EA8-8E8B-D84B-B86C-C13280CAB83D}" srcOrd="2" destOrd="0" presId="urn:microsoft.com/office/officeart/2005/8/layout/chevron1"/>
    <dgm:cxn modelId="{E5A22EF2-7376-0E47-AF1E-D1DA8F62E4F3}" type="presParOf" srcId="{66C4095F-5162-194C-928B-BAF56592C77F}" destId="{A2B6E8CF-84A5-7B41-B5E4-89C2DEA27143}" srcOrd="3" destOrd="0" presId="urn:microsoft.com/office/officeart/2005/8/layout/chevron1"/>
    <dgm:cxn modelId="{3B368DF0-AAB8-6F45-BC45-DD19F420D151}" type="presParOf" srcId="{66C4095F-5162-194C-928B-BAF56592C77F}" destId="{F5F0C3B4-E184-3D4B-A493-8B6E9EBF0558}"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36FA89-C3B4-4647-8A0A-340965703706}" type="doc">
      <dgm:prSet loTypeId="urn:microsoft.com/office/officeart/2005/8/layout/chevron1" loCatId="Inbox" qsTypeId="urn:microsoft.com/office/officeart/2005/8/quickstyle/simple1" qsCatId="simple" csTypeId="urn:microsoft.com/office/officeart/2005/8/colors/colorful2" csCatId="colorful" phldr="1"/>
      <dgm:spPr/>
      <dgm:t>
        <a:bodyPr/>
        <a:lstStyle/>
        <a:p>
          <a:endParaRPr lang="en-US"/>
        </a:p>
      </dgm:t>
    </dgm:pt>
    <dgm:pt modelId="{C1F9115A-ACAA-4730-ADF5-FDCA743684A5}">
      <dgm:prSet/>
      <dgm:spPr/>
      <dgm:t>
        <a:bodyPr/>
        <a:lstStyle/>
        <a:p>
          <a:r>
            <a:rPr lang="en-US" b="1"/>
            <a:t>“Pioneering therapy to increase muscle strength and function in neuromuscular diseases”</a:t>
          </a:r>
          <a:endParaRPr lang="en-US"/>
        </a:p>
      </dgm:t>
    </dgm:pt>
    <dgm:pt modelId="{3786F7C1-5C5B-4E27-85D4-F2E3F532027C}" type="parTrans" cxnId="{599873F1-1A0F-4B89-B309-D5F9551E9FD6}">
      <dgm:prSet/>
      <dgm:spPr/>
      <dgm:t>
        <a:bodyPr/>
        <a:lstStyle/>
        <a:p>
          <a:endParaRPr lang="en-US"/>
        </a:p>
      </dgm:t>
    </dgm:pt>
    <dgm:pt modelId="{2E6822B4-6E14-416C-8F5F-2580C6419170}" type="sibTrans" cxnId="{599873F1-1A0F-4B89-B309-D5F9551E9FD6}">
      <dgm:prSet/>
      <dgm:spPr/>
      <dgm:t>
        <a:bodyPr/>
        <a:lstStyle/>
        <a:p>
          <a:endParaRPr lang="en-US"/>
        </a:p>
      </dgm:t>
    </dgm:pt>
    <dgm:pt modelId="{3FC11338-967E-4A8D-BD0B-B0F6CD2E1758}">
      <dgm:prSet/>
      <dgm:spPr/>
      <dgm:t>
        <a:bodyPr/>
        <a:lstStyle/>
        <a:p>
          <a:r>
            <a:rPr lang="en-US" b="1"/>
            <a:t>ACE-083 is a locally active agent that may be useful for focal muscle loss such as in FSHD.</a:t>
          </a:r>
          <a:endParaRPr lang="en-US"/>
        </a:p>
      </dgm:t>
    </dgm:pt>
    <dgm:pt modelId="{F404B3F7-AB30-46E9-AEAF-591CFAF80F99}" type="parTrans" cxnId="{9E7EBCE5-01C1-42EB-934F-8E3DDDE0D869}">
      <dgm:prSet/>
      <dgm:spPr/>
      <dgm:t>
        <a:bodyPr/>
        <a:lstStyle/>
        <a:p>
          <a:endParaRPr lang="en-US"/>
        </a:p>
      </dgm:t>
    </dgm:pt>
    <dgm:pt modelId="{DAD96231-DA1C-4369-B8FC-7E33A6A31D99}" type="sibTrans" cxnId="{9E7EBCE5-01C1-42EB-934F-8E3DDDE0D869}">
      <dgm:prSet/>
      <dgm:spPr/>
      <dgm:t>
        <a:bodyPr/>
        <a:lstStyle/>
        <a:p>
          <a:endParaRPr lang="en-US"/>
        </a:p>
      </dgm:t>
    </dgm:pt>
    <dgm:pt modelId="{D86675D5-E16F-4EEE-8F21-AA4B7B11FA71}">
      <dgm:prSet/>
      <dgm:spPr/>
      <dgm:t>
        <a:bodyPr/>
        <a:lstStyle/>
        <a:p>
          <a:r>
            <a:rPr lang="en-US" b="1" dirty="0"/>
            <a:t>Designed to increase strength and function </a:t>
          </a:r>
          <a:r>
            <a:rPr lang="en-US" b="1" dirty="0" smtClean="0"/>
            <a:t>in </a:t>
          </a:r>
          <a:r>
            <a:rPr lang="en-US" b="1" dirty="0"/>
            <a:t>targeted </a:t>
          </a:r>
          <a:r>
            <a:rPr lang="en-US" b="1" dirty="0" smtClean="0"/>
            <a:t>muscles</a:t>
          </a:r>
          <a:endParaRPr lang="en-US" dirty="0"/>
        </a:p>
      </dgm:t>
    </dgm:pt>
    <dgm:pt modelId="{3DC21240-562B-4968-9E84-15D7FE15B83D}" type="parTrans" cxnId="{977F7F86-5811-4424-9779-E3DE758BAD39}">
      <dgm:prSet/>
      <dgm:spPr/>
      <dgm:t>
        <a:bodyPr/>
        <a:lstStyle/>
        <a:p>
          <a:endParaRPr lang="en-US"/>
        </a:p>
      </dgm:t>
    </dgm:pt>
    <dgm:pt modelId="{952E6EC5-6E5A-49A7-8B1D-B91CAEC3E7FD}" type="sibTrans" cxnId="{977F7F86-5811-4424-9779-E3DE758BAD39}">
      <dgm:prSet/>
      <dgm:spPr/>
      <dgm:t>
        <a:bodyPr/>
        <a:lstStyle/>
        <a:p>
          <a:endParaRPr lang="en-US"/>
        </a:p>
      </dgm:t>
    </dgm:pt>
    <dgm:pt modelId="{317FEDB2-B033-F547-A110-C80353C04B68}">
      <dgm:prSet/>
      <dgm:spPr/>
      <dgm:t>
        <a:bodyPr/>
        <a:lstStyle/>
        <a:p>
          <a:r>
            <a:rPr lang="en-US" b="1" dirty="0" smtClean="0"/>
            <a:t>Thought to improve </a:t>
          </a:r>
          <a:r>
            <a:rPr lang="en-US" b="1" dirty="0"/>
            <a:t>patient function and quality of life</a:t>
          </a:r>
          <a:endParaRPr lang="en-US" dirty="0"/>
        </a:p>
      </dgm:t>
    </dgm:pt>
    <dgm:pt modelId="{871F9CCA-F025-234C-8A5D-9C0DD8C3441A}" type="parTrans" cxnId="{0C00F1A7-0DEF-1746-AAC2-AA0BBB42EE06}">
      <dgm:prSet/>
      <dgm:spPr/>
    </dgm:pt>
    <dgm:pt modelId="{CE0C5FE5-4D47-064A-A663-BEA00DCB4849}" type="sibTrans" cxnId="{0C00F1A7-0DEF-1746-AAC2-AA0BBB42EE06}">
      <dgm:prSet/>
      <dgm:spPr/>
    </dgm:pt>
    <dgm:pt modelId="{9D966D53-70DF-2340-A86B-7C33A84A4302}" type="pres">
      <dgm:prSet presAssocID="{5C36FA89-C3B4-4647-8A0A-340965703706}" presName="Name0" presStyleCnt="0">
        <dgm:presLayoutVars>
          <dgm:dir/>
          <dgm:animLvl val="lvl"/>
          <dgm:resizeHandles val="exact"/>
        </dgm:presLayoutVars>
      </dgm:prSet>
      <dgm:spPr/>
      <dgm:t>
        <a:bodyPr/>
        <a:lstStyle/>
        <a:p>
          <a:endParaRPr lang="en-US"/>
        </a:p>
      </dgm:t>
    </dgm:pt>
    <dgm:pt modelId="{D1ECD35B-BC52-1945-9922-DE9AFF95F9F7}" type="pres">
      <dgm:prSet presAssocID="{C1F9115A-ACAA-4730-ADF5-FDCA743684A5}" presName="composite" presStyleCnt="0"/>
      <dgm:spPr/>
    </dgm:pt>
    <dgm:pt modelId="{BF26C583-186A-7740-86F0-10FC0A940834}" type="pres">
      <dgm:prSet presAssocID="{C1F9115A-ACAA-4730-ADF5-FDCA743684A5}" presName="parTx" presStyleLbl="node1" presStyleIdx="0" presStyleCnt="1">
        <dgm:presLayoutVars>
          <dgm:chMax val="0"/>
          <dgm:chPref val="0"/>
          <dgm:bulletEnabled val="1"/>
        </dgm:presLayoutVars>
      </dgm:prSet>
      <dgm:spPr/>
      <dgm:t>
        <a:bodyPr/>
        <a:lstStyle/>
        <a:p>
          <a:endParaRPr lang="en-US"/>
        </a:p>
      </dgm:t>
    </dgm:pt>
    <dgm:pt modelId="{4DF6B740-03ED-0A41-8DC0-55C4F6560514}" type="pres">
      <dgm:prSet presAssocID="{C1F9115A-ACAA-4730-ADF5-FDCA743684A5}" presName="desTx" presStyleLbl="revTx" presStyleIdx="0" presStyleCnt="1">
        <dgm:presLayoutVars>
          <dgm:bulletEnabled val="1"/>
        </dgm:presLayoutVars>
      </dgm:prSet>
      <dgm:spPr/>
      <dgm:t>
        <a:bodyPr/>
        <a:lstStyle/>
        <a:p>
          <a:endParaRPr lang="en-US"/>
        </a:p>
      </dgm:t>
    </dgm:pt>
  </dgm:ptLst>
  <dgm:cxnLst>
    <dgm:cxn modelId="{3B78B162-8792-5843-984D-16714FAB07D4}" type="presOf" srcId="{5C36FA89-C3B4-4647-8A0A-340965703706}" destId="{9D966D53-70DF-2340-A86B-7C33A84A4302}" srcOrd="0" destOrd="0" presId="urn:microsoft.com/office/officeart/2005/8/layout/chevron1"/>
    <dgm:cxn modelId="{9E7EBCE5-01C1-42EB-934F-8E3DDDE0D869}" srcId="{C1F9115A-ACAA-4730-ADF5-FDCA743684A5}" destId="{3FC11338-967E-4A8D-BD0B-B0F6CD2E1758}" srcOrd="0" destOrd="0" parTransId="{F404B3F7-AB30-46E9-AEAF-591CFAF80F99}" sibTransId="{DAD96231-DA1C-4369-B8FC-7E33A6A31D99}"/>
    <dgm:cxn modelId="{AA696CCE-AA25-1048-9E8F-975C85973DB5}" type="presOf" srcId="{317FEDB2-B033-F547-A110-C80353C04B68}" destId="{4DF6B740-03ED-0A41-8DC0-55C4F6560514}" srcOrd="0" destOrd="2" presId="urn:microsoft.com/office/officeart/2005/8/layout/chevron1"/>
    <dgm:cxn modelId="{D2274A85-F54A-9B48-B011-5F48AA76D7DF}" type="presOf" srcId="{D86675D5-E16F-4EEE-8F21-AA4B7B11FA71}" destId="{4DF6B740-03ED-0A41-8DC0-55C4F6560514}" srcOrd="0" destOrd="1" presId="urn:microsoft.com/office/officeart/2005/8/layout/chevron1"/>
    <dgm:cxn modelId="{59F1B902-6AFA-594E-8601-052911C4A28F}" type="presOf" srcId="{C1F9115A-ACAA-4730-ADF5-FDCA743684A5}" destId="{BF26C583-186A-7740-86F0-10FC0A940834}" srcOrd="0" destOrd="0" presId="urn:microsoft.com/office/officeart/2005/8/layout/chevron1"/>
    <dgm:cxn modelId="{977F7F86-5811-4424-9779-E3DE758BAD39}" srcId="{C1F9115A-ACAA-4730-ADF5-FDCA743684A5}" destId="{D86675D5-E16F-4EEE-8F21-AA4B7B11FA71}" srcOrd="1" destOrd="0" parTransId="{3DC21240-562B-4968-9E84-15D7FE15B83D}" sibTransId="{952E6EC5-6E5A-49A7-8B1D-B91CAEC3E7FD}"/>
    <dgm:cxn modelId="{0C00F1A7-0DEF-1746-AAC2-AA0BBB42EE06}" srcId="{C1F9115A-ACAA-4730-ADF5-FDCA743684A5}" destId="{317FEDB2-B033-F547-A110-C80353C04B68}" srcOrd="2" destOrd="0" parTransId="{871F9CCA-F025-234C-8A5D-9C0DD8C3441A}" sibTransId="{CE0C5FE5-4D47-064A-A663-BEA00DCB4849}"/>
    <dgm:cxn modelId="{7F7147E7-DE7E-CE41-B6D1-07662A8B4F4F}" type="presOf" srcId="{3FC11338-967E-4A8D-BD0B-B0F6CD2E1758}" destId="{4DF6B740-03ED-0A41-8DC0-55C4F6560514}" srcOrd="0" destOrd="0" presId="urn:microsoft.com/office/officeart/2005/8/layout/chevron1"/>
    <dgm:cxn modelId="{599873F1-1A0F-4B89-B309-D5F9551E9FD6}" srcId="{5C36FA89-C3B4-4647-8A0A-340965703706}" destId="{C1F9115A-ACAA-4730-ADF5-FDCA743684A5}" srcOrd="0" destOrd="0" parTransId="{3786F7C1-5C5B-4E27-85D4-F2E3F532027C}" sibTransId="{2E6822B4-6E14-416C-8F5F-2580C6419170}"/>
    <dgm:cxn modelId="{8E2A9A5D-255D-014B-90F7-D3FD99B09DEB}" type="presParOf" srcId="{9D966D53-70DF-2340-A86B-7C33A84A4302}" destId="{D1ECD35B-BC52-1945-9922-DE9AFF95F9F7}" srcOrd="0" destOrd="0" presId="urn:microsoft.com/office/officeart/2005/8/layout/chevron1"/>
    <dgm:cxn modelId="{909F8397-9C86-F74C-B2B4-37E1DE4F4B06}" type="presParOf" srcId="{D1ECD35B-BC52-1945-9922-DE9AFF95F9F7}" destId="{BF26C583-186A-7740-86F0-10FC0A940834}" srcOrd="0" destOrd="0" presId="urn:microsoft.com/office/officeart/2005/8/layout/chevron1"/>
    <dgm:cxn modelId="{F33EC036-5852-984E-9E02-0E0FBE64FF45}" type="presParOf" srcId="{D1ECD35B-BC52-1945-9922-DE9AFF95F9F7}" destId="{4DF6B740-03ED-0A41-8DC0-55C4F6560514}"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EBC20B-AE07-B944-AC00-D2D79C632CB3}">
      <dsp:nvSpPr>
        <dsp:cNvPr id="0" name=""/>
        <dsp:cNvSpPr/>
      </dsp:nvSpPr>
      <dsp:spPr>
        <a:xfrm>
          <a:off x="0" y="0"/>
          <a:ext cx="3286125" cy="415448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lvl="0" algn="l" defTabSz="1111250">
            <a:lnSpc>
              <a:spcPct val="90000"/>
            </a:lnSpc>
            <a:spcBef>
              <a:spcPct val="0"/>
            </a:spcBef>
            <a:spcAft>
              <a:spcPct val="35000"/>
            </a:spcAft>
          </a:pPr>
          <a:r>
            <a:rPr lang="en-US" sz="2500" kern="1200"/>
            <a:t>Introduction to UC Davis Health Neuromuscular Medicine Program</a:t>
          </a:r>
        </a:p>
      </dsp:txBody>
      <dsp:txXfrm>
        <a:off x="0" y="1578705"/>
        <a:ext cx="3286125" cy="2492692"/>
      </dsp:txXfrm>
    </dsp:sp>
    <dsp:sp modelId="{616BDEBD-D8D4-D646-BFCB-B2A80E857385}">
      <dsp:nvSpPr>
        <dsp:cNvPr id="0" name=""/>
        <dsp:cNvSpPr/>
      </dsp:nvSpPr>
      <dsp:spPr>
        <a:xfrm>
          <a:off x="1019889" y="415448"/>
          <a:ext cx="1246346" cy="124634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170" tIns="12700" rIns="97170" bIns="12700" numCol="1" spcCol="1270" anchor="ctr" anchorCtr="0">
          <a:noAutofit/>
        </a:bodyPr>
        <a:lstStyle/>
        <a:p>
          <a:pPr lvl="0" algn="ctr" defTabSz="2133600">
            <a:lnSpc>
              <a:spcPct val="90000"/>
            </a:lnSpc>
            <a:spcBef>
              <a:spcPct val="0"/>
            </a:spcBef>
            <a:spcAft>
              <a:spcPct val="35000"/>
            </a:spcAft>
          </a:pPr>
          <a:r>
            <a:rPr lang="en-US" sz="4800" kern="1200"/>
            <a:t>1</a:t>
          </a:r>
        </a:p>
      </dsp:txBody>
      <dsp:txXfrm>
        <a:off x="1202412" y="597971"/>
        <a:ext cx="881300" cy="881300"/>
      </dsp:txXfrm>
    </dsp:sp>
    <dsp:sp modelId="{2F8223D8-041A-6646-B474-C102AFBB4C05}">
      <dsp:nvSpPr>
        <dsp:cNvPr id="0" name=""/>
        <dsp:cNvSpPr/>
      </dsp:nvSpPr>
      <dsp:spPr>
        <a:xfrm>
          <a:off x="0" y="4154416"/>
          <a:ext cx="3286125" cy="72"/>
        </a:xfrm>
        <a:prstGeom prst="rect">
          <a:avLst/>
        </a:prstGeom>
        <a:solidFill>
          <a:schemeClr val="accent2">
            <a:hueOff val="-291073"/>
            <a:satOff val="-16786"/>
            <a:lumOff val="1726"/>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171D8B-64DB-7243-91BE-41FE274BABA3}">
      <dsp:nvSpPr>
        <dsp:cNvPr id="0" name=""/>
        <dsp:cNvSpPr/>
      </dsp:nvSpPr>
      <dsp:spPr>
        <a:xfrm>
          <a:off x="3614737" y="0"/>
          <a:ext cx="3286125" cy="4154488"/>
        </a:xfrm>
        <a:prstGeom prst="rect">
          <a:avLst/>
        </a:prstGeom>
        <a:solidFill>
          <a:schemeClr val="accent2">
            <a:tint val="40000"/>
            <a:alpha val="90000"/>
            <a:hueOff val="-424614"/>
            <a:satOff val="-37673"/>
            <a:lumOff val="-385"/>
            <a:alphaOff val="0"/>
          </a:schemeClr>
        </a:solidFill>
        <a:ln w="12700" cap="flat" cmpd="sng" algn="ctr">
          <a:solidFill>
            <a:schemeClr val="accent2">
              <a:tint val="40000"/>
              <a:alpha val="90000"/>
              <a:hueOff val="-424614"/>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lvl="0" algn="l" defTabSz="1111250">
            <a:lnSpc>
              <a:spcPct val="90000"/>
            </a:lnSpc>
            <a:spcBef>
              <a:spcPct val="0"/>
            </a:spcBef>
            <a:spcAft>
              <a:spcPct val="35000"/>
            </a:spcAft>
          </a:pPr>
          <a:r>
            <a:rPr lang="en-US" sz="2500" kern="1200"/>
            <a:t>Describe how stereocamera kinect systems are designed and used in FSHD research at UC Davis</a:t>
          </a:r>
        </a:p>
      </dsp:txBody>
      <dsp:txXfrm>
        <a:off x="3614737" y="1578705"/>
        <a:ext cx="3286125" cy="2492692"/>
      </dsp:txXfrm>
    </dsp:sp>
    <dsp:sp modelId="{5EE1540C-8E01-A64D-9503-C10C8D2BB095}">
      <dsp:nvSpPr>
        <dsp:cNvPr id="0" name=""/>
        <dsp:cNvSpPr/>
      </dsp:nvSpPr>
      <dsp:spPr>
        <a:xfrm>
          <a:off x="4634626" y="415448"/>
          <a:ext cx="1246346" cy="1246346"/>
        </a:xfrm>
        <a:prstGeom prst="ellipse">
          <a:avLst/>
        </a:prstGeom>
        <a:solidFill>
          <a:schemeClr val="accent2">
            <a:hueOff val="-582145"/>
            <a:satOff val="-33571"/>
            <a:lumOff val="3451"/>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170" tIns="12700" rIns="97170" bIns="12700" numCol="1" spcCol="1270" anchor="ctr" anchorCtr="0">
          <a:noAutofit/>
        </a:bodyPr>
        <a:lstStyle/>
        <a:p>
          <a:pPr lvl="0" algn="ctr" defTabSz="2133600">
            <a:lnSpc>
              <a:spcPct val="90000"/>
            </a:lnSpc>
            <a:spcBef>
              <a:spcPct val="0"/>
            </a:spcBef>
            <a:spcAft>
              <a:spcPct val="35000"/>
            </a:spcAft>
          </a:pPr>
          <a:r>
            <a:rPr lang="en-US" sz="4800" kern="1200"/>
            <a:t>2</a:t>
          </a:r>
        </a:p>
      </dsp:txBody>
      <dsp:txXfrm>
        <a:off x="4817149" y="597971"/>
        <a:ext cx="881300" cy="881300"/>
      </dsp:txXfrm>
    </dsp:sp>
    <dsp:sp modelId="{1C669D4A-15D5-9443-BF1E-A6CD3379842B}">
      <dsp:nvSpPr>
        <dsp:cNvPr id="0" name=""/>
        <dsp:cNvSpPr/>
      </dsp:nvSpPr>
      <dsp:spPr>
        <a:xfrm>
          <a:off x="3614737" y="4154416"/>
          <a:ext cx="3286125" cy="72"/>
        </a:xfrm>
        <a:prstGeom prst="rect">
          <a:avLst/>
        </a:prstGeom>
        <a:solidFill>
          <a:schemeClr val="accent2">
            <a:hueOff val="-873218"/>
            <a:satOff val="-50357"/>
            <a:lumOff val="5177"/>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DF511F-503A-F742-8312-B0B3CD491ED3}">
      <dsp:nvSpPr>
        <dsp:cNvPr id="0" name=""/>
        <dsp:cNvSpPr/>
      </dsp:nvSpPr>
      <dsp:spPr>
        <a:xfrm>
          <a:off x="7229475" y="0"/>
          <a:ext cx="3286125" cy="4154488"/>
        </a:xfrm>
        <a:prstGeom prst="rect">
          <a:avLst/>
        </a:prstGeom>
        <a:solidFill>
          <a:schemeClr val="accent2">
            <a:tint val="40000"/>
            <a:alpha val="90000"/>
            <a:hueOff val="-849227"/>
            <a:satOff val="-75346"/>
            <a:lumOff val="-769"/>
            <a:alphaOff val="0"/>
          </a:schemeClr>
        </a:solidFill>
        <a:ln w="12700" cap="flat" cmpd="sng" algn="ctr">
          <a:solidFill>
            <a:schemeClr val="accent2">
              <a:tint val="40000"/>
              <a:alpha val="90000"/>
              <a:hueOff val="-849227"/>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lvl="0" algn="l" defTabSz="1111250">
            <a:lnSpc>
              <a:spcPct val="90000"/>
            </a:lnSpc>
            <a:spcBef>
              <a:spcPct val="0"/>
            </a:spcBef>
            <a:spcAft>
              <a:spcPct val="35000"/>
            </a:spcAft>
          </a:pPr>
          <a:r>
            <a:rPr lang="en-US" sz="2500" kern="1200"/>
            <a:t>Describe FSHD Clinical Trials at UC Davis: Acceleron (ACE-083)</a:t>
          </a:r>
        </a:p>
      </dsp:txBody>
      <dsp:txXfrm>
        <a:off x="7229475" y="1578705"/>
        <a:ext cx="3286125" cy="2492692"/>
      </dsp:txXfrm>
    </dsp:sp>
    <dsp:sp modelId="{75AF832B-D92D-F94E-B761-857ACA78567C}">
      <dsp:nvSpPr>
        <dsp:cNvPr id="0" name=""/>
        <dsp:cNvSpPr/>
      </dsp:nvSpPr>
      <dsp:spPr>
        <a:xfrm>
          <a:off x="8249364" y="415448"/>
          <a:ext cx="1246346" cy="1246346"/>
        </a:xfrm>
        <a:prstGeom prst="ellipse">
          <a:avLst/>
        </a:prstGeom>
        <a:solidFill>
          <a:schemeClr val="accent2">
            <a:hueOff val="-1164290"/>
            <a:satOff val="-67142"/>
            <a:lumOff val="6902"/>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170" tIns="12700" rIns="97170" bIns="12700" numCol="1" spcCol="1270" anchor="ctr" anchorCtr="0">
          <a:noAutofit/>
        </a:bodyPr>
        <a:lstStyle/>
        <a:p>
          <a:pPr lvl="0" algn="ctr" defTabSz="2133600">
            <a:lnSpc>
              <a:spcPct val="90000"/>
            </a:lnSpc>
            <a:spcBef>
              <a:spcPct val="0"/>
            </a:spcBef>
            <a:spcAft>
              <a:spcPct val="35000"/>
            </a:spcAft>
          </a:pPr>
          <a:r>
            <a:rPr lang="en-US" sz="4800" kern="1200"/>
            <a:t>3</a:t>
          </a:r>
        </a:p>
      </dsp:txBody>
      <dsp:txXfrm>
        <a:off x="8431887" y="597971"/>
        <a:ext cx="881300" cy="881300"/>
      </dsp:txXfrm>
    </dsp:sp>
    <dsp:sp modelId="{610C56E0-DFE3-D640-A2FA-5EC35CBE1537}">
      <dsp:nvSpPr>
        <dsp:cNvPr id="0" name=""/>
        <dsp:cNvSpPr/>
      </dsp:nvSpPr>
      <dsp:spPr>
        <a:xfrm>
          <a:off x="7229475" y="4154416"/>
          <a:ext cx="3286125" cy="72"/>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E6B1B2-BF36-9D47-AB94-727D2774D7B6}">
      <dsp:nvSpPr>
        <dsp:cNvPr id="0" name=""/>
        <dsp:cNvSpPr/>
      </dsp:nvSpPr>
      <dsp:spPr>
        <a:xfrm>
          <a:off x="3080" y="1326569"/>
          <a:ext cx="3753370" cy="1501348"/>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lvl="0" algn="ctr" defTabSz="1111250">
            <a:lnSpc>
              <a:spcPct val="90000"/>
            </a:lnSpc>
            <a:spcBef>
              <a:spcPct val="0"/>
            </a:spcBef>
            <a:spcAft>
              <a:spcPct val="35000"/>
            </a:spcAft>
          </a:pPr>
          <a:r>
            <a:rPr lang="en-US" sz="2500" kern="1200"/>
            <a:t>Natural History Studies</a:t>
          </a:r>
        </a:p>
      </dsp:txBody>
      <dsp:txXfrm>
        <a:off x="753754" y="1326569"/>
        <a:ext cx="2252022" cy="1501348"/>
      </dsp:txXfrm>
    </dsp:sp>
    <dsp:sp modelId="{51366EA8-8E8B-D84B-B86C-C13280CAB83D}">
      <dsp:nvSpPr>
        <dsp:cNvPr id="0" name=""/>
        <dsp:cNvSpPr/>
      </dsp:nvSpPr>
      <dsp:spPr>
        <a:xfrm>
          <a:off x="3381114" y="1326569"/>
          <a:ext cx="3753370" cy="1501348"/>
        </a:xfrm>
        <a:prstGeom prst="chevron">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lvl="0" algn="ctr" defTabSz="1111250">
            <a:lnSpc>
              <a:spcPct val="90000"/>
            </a:lnSpc>
            <a:spcBef>
              <a:spcPct val="0"/>
            </a:spcBef>
            <a:spcAft>
              <a:spcPct val="35000"/>
            </a:spcAft>
          </a:pPr>
          <a:r>
            <a:rPr lang="en-US" sz="2500" kern="1200"/>
            <a:t>Development of clinical outcome measurement tools</a:t>
          </a:r>
        </a:p>
      </dsp:txBody>
      <dsp:txXfrm>
        <a:off x="4131788" y="1326569"/>
        <a:ext cx="2252022" cy="1501348"/>
      </dsp:txXfrm>
    </dsp:sp>
    <dsp:sp modelId="{F5F0C3B4-E184-3D4B-A493-8B6E9EBF0558}">
      <dsp:nvSpPr>
        <dsp:cNvPr id="0" name=""/>
        <dsp:cNvSpPr/>
      </dsp:nvSpPr>
      <dsp:spPr>
        <a:xfrm>
          <a:off x="6759148" y="1326569"/>
          <a:ext cx="3753370" cy="1501348"/>
        </a:xfrm>
        <a:prstGeom prst="chevron">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lvl="0" algn="ctr" defTabSz="1111250">
            <a:lnSpc>
              <a:spcPct val="90000"/>
            </a:lnSpc>
            <a:spcBef>
              <a:spcPct val="0"/>
            </a:spcBef>
            <a:spcAft>
              <a:spcPct val="35000"/>
            </a:spcAft>
          </a:pPr>
          <a:r>
            <a:rPr lang="en-US" sz="2500" kern="1200"/>
            <a:t>Clinical trials</a:t>
          </a:r>
        </a:p>
      </dsp:txBody>
      <dsp:txXfrm>
        <a:off x="7509822" y="1326569"/>
        <a:ext cx="2252022" cy="15013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26C583-186A-7740-86F0-10FC0A940834}">
      <dsp:nvSpPr>
        <dsp:cNvPr id="0" name=""/>
        <dsp:cNvSpPr/>
      </dsp:nvSpPr>
      <dsp:spPr>
        <a:xfrm>
          <a:off x="0" y="155743"/>
          <a:ext cx="10515600" cy="1512000"/>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en-US" sz="2800" b="1" kern="1200"/>
            <a:t>“Pioneering therapy to increase muscle strength and function in neuromuscular diseases”</a:t>
          </a:r>
          <a:endParaRPr lang="en-US" sz="2800" kern="1200"/>
        </a:p>
      </dsp:txBody>
      <dsp:txXfrm>
        <a:off x="756000" y="155743"/>
        <a:ext cx="9003600" cy="1512000"/>
      </dsp:txXfrm>
    </dsp:sp>
    <dsp:sp modelId="{4DF6B740-03ED-0A41-8DC0-55C4F6560514}">
      <dsp:nvSpPr>
        <dsp:cNvPr id="0" name=""/>
        <dsp:cNvSpPr/>
      </dsp:nvSpPr>
      <dsp:spPr>
        <a:xfrm>
          <a:off x="0" y="1856744"/>
          <a:ext cx="8412480" cy="214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85750" lvl="1" indent="-285750" algn="l" defTabSz="1244600">
            <a:lnSpc>
              <a:spcPct val="90000"/>
            </a:lnSpc>
            <a:spcBef>
              <a:spcPct val="0"/>
            </a:spcBef>
            <a:spcAft>
              <a:spcPct val="15000"/>
            </a:spcAft>
            <a:buChar char="•"/>
          </a:pPr>
          <a:r>
            <a:rPr lang="en-US" sz="2800" b="1" kern="1200"/>
            <a:t>ACE-083 is a locally active agent that may be useful for focal muscle loss such as in FSHD.</a:t>
          </a:r>
          <a:endParaRPr lang="en-US" sz="2800" kern="1200"/>
        </a:p>
        <a:p>
          <a:pPr marL="285750" lvl="1" indent="-285750" algn="l" defTabSz="1244600">
            <a:lnSpc>
              <a:spcPct val="90000"/>
            </a:lnSpc>
            <a:spcBef>
              <a:spcPct val="0"/>
            </a:spcBef>
            <a:spcAft>
              <a:spcPct val="15000"/>
            </a:spcAft>
            <a:buChar char="•"/>
          </a:pPr>
          <a:r>
            <a:rPr lang="en-US" sz="2800" b="1" kern="1200" dirty="0"/>
            <a:t>Designed to increase strength and function </a:t>
          </a:r>
          <a:r>
            <a:rPr lang="en-US" sz="2800" b="1" kern="1200" dirty="0" smtClean="0"/>
            <a:t>in </a:t>
          </a:r>
          <a:r>
            <a:rPr lang="en-US" sz="2800" b="1" kern="1200" dirty="0"/>
            <a:t>targeted </a:t>
          </a:r>
          <a:r>
            <a:rPr lang="en-US" sz="2800" b="1" kern="1200" dirty="0" smtClean="0"/>
            <a:t>muscles</a:t>
          </a:r>
          <a:endParaRPr lang="en-US" sz="2800" kern="1200" dirty="0"/>
        </a:p>
        <a:p>
          <a:pPr marL="285750" lvl="1" indent="-285750" algn="l" defTabSz="1244600">
            <a:lnSpc>
              <a:spcPct val="90000"/>
            </a:lnSpc>
            <a:spcBef>
              <a:spcPct val="0"/>
            </a:spcBef>
            <a:spcAft>
              <a:spcPct val="15000"/>
            </a:spcAft>
            <a:buChar char="•"/>
          </a:pPr>
          <a:r>
            <a:rPr lang="en-US" sz="2800" b="1" kern="1200" dirty="0" smtClean="0"/>
            <a:t>Thought to improve </a:t>
          </a:r>
          <a:r>
            <a:rPr lang="en-US" sz="2800" b="1" kern="1200" dirty="0"/>
            <a:t>patient function and quality of life</a:t>
          </a:r>
          <a:endParaRPr lang="en-US" sz="2800" kern="1200" dirty="0"/>
        </a:p>
      </dsp:txBody>
      <dsp:txXfrm>
        <a:off x="0" y="1856744"/>
        <a:ext cx="8412480" cy="2142000"/>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xmlns="">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BCD118-F7DB-5047-8E2A-16DB4BBAAED6}" type="datetimeFigureOut">
              <a:rPr lang="en-US" smtClean="0"/>
              <a:t>7/15/17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AB3076-C88C-654B-8073-50839E0BF64A}" type="slidenum">
              <a:rPr lang="en-US" smtClean="0"/>
              <a:t>‹#›</a:t>
            </a:fld>
            <a:endParaRPr lang="en-US"/>
          </a:p>
        </p:txBody>
      </p:sp>
    </p:spTree>
    <p:extLst>
      <p:ext uri="{BB962C8B-B14F-4D97-AF65-F5344CB8AC3E}">
        <p14:creationId xmlns:p14="http://schemas.microsoft.com/office/powerpoint/2010/main" val="98579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And</a:t>
            </a:r>
            <a:r>
              <a:rPr lang="en-US" baseline="0" smtClean="0"/>
              <a:t> I have also had the opportunity to be menoDr. Day at Stanford during my residency training in the early stages of my career, so I feel very fortunate to have had that experience as well. </a:t>
            </a:r>
            <a:endParaRPr lang="en-US" dirty="0"/>
          </a:p>
        </p:txBody>
      </p:sp>
      <p:sp>
        <p:nvSpPr>
          <p:cNvPr id="4" name="Slide Number Placeholder 3"/>
          <p:cNvSpPr>
            <a:spLocks noGrp="1"/>
          </p:cNvSpPr>
          <p:nvPr>
            <p:ph type="sldNum" sz="quarter" idx="10"/>
          </p:nvPr>
        </p:nvSpPr>
        <p:spPr/>
        <p:txBody>
          <a:bodyPr/>
          <a:lstStyle/>
          <a:p>
            <a:fld id="{4EAB3076-C88C-654B-8073-50839E0BF64A}" type="slidenum">
              <a:rPr lang="en-US" smtClean="0"/>
              <a:t>1</a:t>
            </a:fld>
            <a:endParaRPr lang="en-US"/>
          </a:p>
        </p:txBody>
      </p:sp>
    </p:spTree>
    <p:extLst>
      <p:ext uri="{BB962C8B-B14F-4D97-AF65-F5344CB8AC3E}">
        <p14:creationId xmlns:p14="http://schemas.microsoft.com/office/powerpoint/2010/main" val="1946061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Significantly contracted reachable workspace and reduced RSAs were noted for the FSHD cohort compared with controls (0.473 ± 0.188 vs. 0.747 ± 0.082; P &lt; 0.0001). With worsening upper extremity function the upper quadrant RSAs decreased progressively, while the lower quadrant RSAs were relatively preserved.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were no side-to-side differences in reachable workspace based on hand-dominance.</a:t>
            </a:r>
          </a:p>
          <a:p>
            <a:endParaRPr lang="en-US" dirty="0" smtClean="0"/>
          </a:p>
          <a:p>
            <a:r>
              <a:rPr lang="en-US" dirty="0" smtClean="0"/>
              <a:t>as categorized by the FSHD evaluation subscale II + III, </a:t>
            </a:r>
            <a:endParaRPr lang="en-US" dirty="0"/>
          </a:p>
        </p:txBody>
      </p:sp>
      <p:sp>
        <p:nvSpPr>
          <p:cNvPr id="4" name="Slide Number Placeholder 3"/>
          <p:cNvSpPr>
            <a:spLocks noGrp="1"/>
          </p:cNvSpPr>
          <p:nvPr>
            <p:ph type="sldNum" sz="quarter" idx="10"/>
          </p:nvPr>
        </p:nvSpPr>
        <p:spPr/>
        <p:txBody>
          <a:bodyPr/>
          <a:lstStyle/>
          <a:p>
            <a:fld id="{4EAB3076-C88C-654B-8073-50839E0BF64A}" type="slidenum">
              <a:rPr lang="en-US" smtClean="0"/>
              <a:t>11</a:t>
            </a:fld>
            <a:endParaRPr lang="en-US"/>
          </a:p>
        </p:txBody>
      </p:sp>
    </p:spTree>
    <p:extLst>
      <p:ext uri="{BB962C8B-B14F-4D97-AF65-F5344CB8AC3E}">
        <p14:creationId xmlns:p14="http://schemas.microsoft.com/office/powerpoint/2010/main" val="1414700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study demonstrates the feasibility and potential of using an innovative Kinect-based reachable workspace outcome measure in FSHD</a:t>
            </a:r>
            <a:r>
              <a:rPr lang="en-US" baseline="0" dirty="0" smtClean="0"/>
              <a:t> both clinically and in clinical research trials. </a:t>
            </a:r>
            <a:endParaRPr lang="en-US" dirty="0" smtClean="0"/>
          </a:p>
          <a:p>
            <a:endParaRPr lang="en-US" dirty="0"/>
          </a:p>
        </p:txBody>
      </p:sp>
      <p:sp>
        <p:nvSpPr>
          <p:cNvPr id="4" name="Slide Number Placeholder 3"/>
          <p:cNvSpPr>
            <a:spLocks noGrp="1"/>
          </p:cNvSpPr>
          <p:nvPr>
            <p:ph type="sldNum" sz="quarter" idx="10"/>
          </p:nvPr>
        </p:nvSpPr>
        <p:spPr/>
        <p:txBody>
          <a:bodyPr/>
          <a:lstStyle/>
          <a:p>
            <a:fld id="{4EAB3076-C88C-654B-8073-50839E0BF64A}" type="slidenum">
              <a:rPr lang="en-US" smtClean="0"/>
              <a:t>12</a:t>
            </a:fld>
            <a:endParaRPr lang="en-US"/>
          </a:p>
        </p:txBody>
      </p:sp>
    </p:spTree>
    <p:extLst>
      <p:ext uri="{BB962C8B-B14F-4D97-AF65-F5344CB8AC3E}">
        <p14:creationId xmlns:p14="http://schemas.microsoft.com/office/powerpoint/2010/main" val="2083326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solidFill>
                  <a:srgbClr val="000000"/>
                </a:solidFill>
                <a:effectLst/>
                <a:latin typeface="Arial" charset="0"/>
              </a:rPr>
              <a:t>Cutting edge treatment to maximize functions. </a:t>
            </a:r>
          </a:p>
          <a:p>
            <a:endParaRPr lang="en-US" b="0" i="0" dirty="0" smtClean="0">
              <a:solidFill>
                <a:srgbClr val="000000"/>
              </a:solidFill>
              <a:effectLst/>
              <a:latin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are no FDA approved therapies for FSHD, one of the most common muscular dystrophies,</a:t>
            </a:r>
            <a:r>
              <a:rPr lang="en-US" baseline="0" dirty="0" smtClean="0"/>
              <a:t> and c</a:t>
            </a:r>
            <a:r>
              <a:rPr lang="en-US" dirty="0" smtClean="0"/>
              <a:t>urrent management focuses on physical and occupational therapy</a:t>
            </a:r>
            <a:r>
              <a:rPr lang="en-US" baseline="0" dirty="0" smtClean="0"/>
              <a:t>, bracing and supportive durable medical equipment as well as </a:t>
            </a:r>
            <a:r>
              <a:rPr lang="en-US" dirty="0" smtClean="0"/>
              <a:t>certain surgical interventions.</a:t>
            </a:r>
          </a:p>
          <a:p>
            <a:endParaRPr lang="en-US" b="0" i="0" dirty="0" smtClean="0">
              <a:solidFill>
                <a:srgbClr val="000000"/>
              </a:solidFill>
              <a:effectLst/>
              <a:latin typeface="Arial" charset="0"/>
            </a:endParaRPr>
          </a:p>
          <a:p>
            <a:r>
              <a:rPr lang="en-US" sz="1200" b="0" i="0" kern="1200" dirty="0" smtClean="0">
                <a:solidFill>
                  <a:schemeClr val="tx1"/>
                </a:solidFill>
                <a:effectLst/>
                <a:latin typeface="+mn-lt"/>
                <a:ea typeface="+mn-ea"/>
                <a:cs typeface="+mn-cs"/>
              </a:rPr>
              <a:t>Recent efforts to develop treatment for FSHD include agents that target the genetic mechanism producing FSHD</a:t>
            </a:r>
            <a:r>
              <a:rPr lang="en-US" sz="1200" b="0" i="0" kern="1200" baseline="0" dirty="0" smtClean="0">
                <a:solidFill>
                  <a:schemeClr val="tx1"/>
                </a:solidFill>
                <a:effectLst/>
                <a:latin typeface="+mn-lt"/>
                <a:ea typeface="+mn-ea"/>
                <a:cs typeface="+mn-cs"/>
              </a:rPr>
              <a:t> as well as </a:t>
            </a:r>
            <a:r>
              <a:rPr lang="en-US" sz="1200" b="0" i="0" kern="1200" dirty="0" smtClean="0">
                <a:solidFill>
                  <a:schemeClr val="tx1"/>
                </a:solidFill>
                <a:effectLst/>
                <a:latin typeface="+mn-lt"/>
                <a:ea typeface="+mn-ea"/>
                <a:cs typeface="+mn-cs"/>
              </a:rPr>
              <a:t>several promising pharmacologic compounds (including selective androgen receptor modulators, </a:t>
            </a:r>
            <a:r>
              <a:rPr lang="en-US" sz="1200" b="0" i="0" kern="1200" dirty="0" err="1" smtClean="0">
                <a:solidFill>
                  <a:schemeClr val="tx1"/>
                </a:solidFill>
                <a:effectLst/>
                <a:latin typeface="+mn-lt"/>
                <a:ea typeface="+mn-ea"/>
                <a:cs typeface="+mn-cs"/>
              </a:rPr>
              <a:t>myostatin</a:t>
            </a:r>
            <a:r>
              <a:rPr lang="en-US" sz="1200" b="0" i="0" kern="1200" dirty="0" smtClean="0">
                <a:solidFill>
                  <a:schemeClr val="tx1"/>
                </a:solidFill>
                <a:effectLst/>
                <a:latin typeface="+mn-lt"/>
                <a:ea typeface="+mn-ea"/>
                <a:cs typeface="+mn-cs"/>
              </a:rPr>
              <a:t> inhibitors, and troponin activators) that aim to promote muscle growth, reduce muscle degeneration, and/or improve skeletal muscle function.</a:t>
            </a: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AB3076-C88C-654B-8073-50839E0BF64A}" type="slidenum">
              <a:rPr lang="en-US" smtClean="0"/>
              <a:t>13</a:t>
            </a:fld>
            <a:endParaRPr lang="en-US"/>
          </a:p>
        </p:txBody>
      </p:sp>
    </p:spTree>
    <p:extLst>
      <p:ext uri="{BB962C8B-B14F-4D97-AF65-F5344CB8AC3E}">
        <p14:creationId xmlns:p14="http://schemas.microsoft.com/office/powerpoint/2010/main" val="779124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I </a:t>
            </a:r>
            <a:r>
              <a:rPr lang="en-US" sz="1200" b="0" i="0" kern="1200" baseline="0" dirty="0" smtClean="0">
                <a:solidFill>
                  <a:schemeClr val="tx1"/>
                </a:solidFill>
                <a:effectLst/>
                <a:latin typeface="+mn-lt"/>
                <a:ea typeface="+mn-ea"/>
                <a:cs typeface="+mn-cs"/>
              </a:rPr>
              <a:t>would like to introduce to you the World’s strongest baby. </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At </a:t>
            </a:r>
            <a:r>
              <a:rPr lang="en-US" sz="1200" b="0" i="0" kern="1200" dirty="0">
                <a:solidFill>
                  <a:schemeClr val="tx1"/>
                </a:solidFill>
                <a:effectLst/>
                <a:latin typeface="+mn-lt"/>
                <a:ea typeface="+mn-ea"/>
                <a:cs typeface="+mn-cs"/>
              </a:rPr>
              <a:t>first glance, </a:t>
            </a:r>
            <a:r>
              <a:rPr lang="en-US" sz="1200" b="0" i="0" kern="1200" dirty="0" smtClean="0">
                <a:solidFill>
                  <a:schemeClr val="tx1"/>
                </a:solidFill>
                <a:effectLst/>
                <a:latin typeface="+mn-lt"/>
                <a:ea typeface="+mn-ea"/>
                <a:cs typeface="+mn-cs"/>
              </a:rPr>
              <a:t>this baby may look normal baby</a:t>
            </a:r>
            <a:r>
              <a:rPr lang="en-US" sz="1200" b="0" i="0" kern="1200" baseline="0" dirty="0" smtClean="0">
                <a:solidFill>
                  <a:schemeClr val="tx1"/>
                </a:solidFill>
                <a:effectLst/>
                <a:latin typeface="+mn-lt"/>
                <a:ea typeface="+mn-ea"/>
                <a:cs typeface="+mn-cs"/>
              </a:rPr>
              <a:t> but he is in fact a </a:t>
            </a:r>
            <a:r>
              <a:rPr lang="en-US" sz="1200" b="0" i="0" kern="1200" dirty="0" smtClean="0">
                <a:solidFill>
                  <a:schemeClr val="tx1"/>
                </a:solidFill>
                <a:effectLst/>
                <a:latin typeface="+mn-lt"/>
                <a:ea typeface="+mn-ea"/>
                <a:cs typeface="+mn-cs"/>
              </a:rPr>
              <a:t>Superman, or </a:t>
            </a:r>
            <a:r>
              <a:rPr lang="en-US" sz="1200" b="0" i="0" kern="1200" dirty="0" err="1" smtClean="0">
                <a:solidFill>
                  <a:schemeClr val="tx1"/>
                </a:solidFill>
                <a:effectLst/>
                <a:latin typeface="+mn-lt"/>
                <a:ea typeface="+mn-ea"/>
                <a:cs typeface="+mn-cs"/>
              </a:rPr>
              <a:t>superbaby</a:t>
            </a:r>
            <a:r>
              <a:rPr lang="en-US" sz="1200" b="0" i="0" kern="1200" dirty="0" smtClean="0">
                <a:solidFill>
                  <a:schemeClr val="tx1"/>
                </a:solidFill>
                <a:effectLst/>
                <a:latin typeface="+mn-lt"/>
                <a:ea typeface="+mn-ea"/>
                <a:cs typeface="+mn-cs"/>
              </a:rPr>
              <a:t>. You can see her that he has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bulging arm and leg muscles.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He has muscles twice the size of other kids his age and half their body fat.</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In </a:t>
            </a:r>
            <a:r>
              <a:rPr lang="en-US" sz="1200" b="0" i="0" kern="1200" dirty="0">
                <a:solidFill>
                  <a:schemeClr val="tx1"/>
                </a:solidFill>
                <a:effectLst/>
                <a:latin typeface="+mn-lt"/>
                <a:ea typeface="+mn-ea"/>
                <a:cs typeface="+mn-cs"/>
              </a:rPr>
              <a:t>short, he's strong as a </a:t>
            </a:r>
            <a:r>
              <a:rPr lang="en-US" sz="1200" b="0" i="0" kern="1200" dirty="0" smtClean="0">
                <a:solidFill>
                  <a:schemeClr val="tx1"/>
                </a:solidFill>
                <a:effectLst/>
                <a:latin typeface="+mn-lt"/>
                <a:ea typeface="+mn-ea"/>
                <a:cs typeface="+mn-cs"/>
              </a:rPr>
              <a:t>bull.</a:t>
            </a:r>
            <a:r>
              <a:rPr lang="en-US" sz="1200" b="0" i="0" kern="1200" baseline="0" dirty="0" smtClean="0">
                <a:solidFill>
                  <a:schemeClr val="tx1"/>
                </a:solidFill>
                <a:effectLst/>
                <a:latin typeface="+mn-lt"/>
                <a:ea typeface="+mn-ea"/>
                <a:cs typeface="+mn-cs"/>
              </a:rPr>
              <a:t> The miraculous discovery here was that </a:t>
            </a:r>
            <a:r>
              <a:rPr lang="en-US" sz="1200" b="0" i="0" kern="1200" dirty="0" smtClean="0">
                <a:solidFill>
                  <a:schemeClr val="tx1"/>
                </a:solidFill>
                <a:effectLst/>
                <a:latin typeface="+mn-lt"/>
                <a:ea typeface="+mn-ea"/>
                <a:cs typeface="+mn-cs"/>
              </a:rPr>
              <a:t>he had an inherited </a:t>
            </a:r>
            <a:r>
              <a:rPr lang="en-US" sz="1200" b="0" i="0" kern="1200" dirty="0" err="1">
                <a:solidFill>
                  <a:schemeClr val="tx1"/>
                </a:solidFill>
                <a:effectLst/>
                <a:latin typeface="+mn-lt"/>
                <a:ea typeface="+mn-ea"/>
                <a:cs typeface="+mn-cs"/>
              </a:rPr>
              <a:t>myostatin</a:t>
            </a:r>
            <a:r>
              <a:rPr lang="en-US" sz="1200" b="0" i="0" kern="1200" dirty="0">
                <a:solidFill>
                  <a:schemeClr val="tx1"/>
                </a:solidFill>
                <a:effectLst/>
                <a:latin typeface="+mn-lt"/>
                <a:ea typeface="+mn-ea"/>
                <a:cs typeface="+mn-cs"/>
              </a:rPr>
              <a:t>-related muscle </a:t>
            </a:r>
            <a:r>
              <a:rPr lang="en-US" sz="1200" b="0" i="0" kern="1200" dirty="0" smtClean="0">
                <a:solidFill>
                  <a:schemeClr val="tx1"/>
                </a:solidFill>
                <a:effectLst/>
                <a:latin typeface="+mn-lt"/>
                <a:ea typeface="+mn-ea"/>
                <a:cs typeface="+mn-cs"/>
              </a:rPr>
              <a:t>hypertrophy.</a:t>
            </a:r>
            <a:r>
              <a:rPr lang="en-US" sz="1200" b="0" i="0" kern="1200" baseline="0" dirty="0" smtClean="0">
                <a:solidFill>
                  <a:schemeClr val="tx1"/>
                </a:solidFill>
                <a:effectLst/>
                <a:latin typeface="+mn-lt"/>
                <a:ea typeface="+mn-ea"/>
                <a:cs typeface="+mn-cs"/>
              </a:rPr>
              <a:t> A genetic mutation which prevents the muscle cell from breaking down resulting in muscle growth and muscle differentiation. </a:t>
            </a:r>
            <a:endParaRPr lang="en-US" sz="1200" b="0" i="0" kern="1200" dirty="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Mutations in the </a:t>
            </a:r>
            <a:r>
              <a:rPr lang="en-US" dirty="0" err="1" smtClean="0"/>
              <a:t>myostatin</a:t>
            </a:r>
            <a:r>
              <a:rPr lang="en-US" dirty="0" smtClean="0"/>
              <a:t> gene have been shown to result in dramatic increase in muscle mass in multiple species. </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AB3076-C88C-654B-8073-50839E0BF64A}" type="slidenum">
              <a:rPr lang="en-US" smtClean="0"/>
              <a:t>14</a:t>
            </a:fld>
            <a:endParaRPr lang="en-US"/>
          </a:p>
        </p:txBody>
      </p:sp>
    </p:spTree>
    <p:extLst>
      <p:ext uri="{BB962C8B-B14F-4D97-AF65-F5344CB8AC3E}">
        <p14:creationId xmlns:p14="http://schemas.microsoft.com/office/powerpoint/2010/main" val="1648818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AB3076-C88C-654B-8073-50839E0BF64A}" type="slidenum">
              <a:rPr lang="en-US" smtClean="0"/>
              <a:t>15</a:t>
            </a:fld>
            <a:endParaRPr lang="en-US"/>
          </a:p>
        </p:txBody>
      </p:sp>
    </p:spTree>
    <p:extLst>
      <p:ext uri="{BB962C8B-B14F-4D97-AF65-F5344CB8AC3E}">
        <p14:creationId xmlns:p14="http://schemas.microsoft.com/office/powerpoint/2010/main" val="1196815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AB3076-C88C-654B-8073-50839E0BF64A}" type="slidenum">
              <a:rPr lang="en-US" smtClean="0"/>
              <a:t>16</a:t>
            </a:fld>
            <a:endParaRPr lang="en-US"/>
          </a:p>
        </p:txBody>
      </p:sp>
    </p:spTree>
    <p:extLst>
      <p:ext uri="{BB962C8B-B14F-4D97-AF65-F5344CB8AC3E}">
        <p14:creationId xmlns:p14="http://schemas.microsoft.com/office/powerpoint/2010/main" val="2033628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AB3076-C88C-654B-8073-50839E0BF64A}" type="slidenum">
              <a:rPr lang="en-US" smtClean="0"/>
              <a:t>17</a:t>
            </a:fld>
            <a:endParaRPr lang="en-US"/>
          </a:p>
        </p:txBody>
      </p:sp>
    </p:spTree>
    <p:extLst>
      <p:ext uri="{BB962C8B-B14F-4D97-AF65-F5344CB8AC3E}">
        <p14:creationId xmlns:p14="http://schemas.microsoft.com/office/powerpoint/2010/main" val="1582986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This study is being recruited in phases.</a:t>
            </a:r>
            <a:r>
              <a:rPr lang="en-US" baseline="0" dirty="0" smtClean="0"/>
              <a:t> </a:t>
            </a:r>
            <a:r>
              <a:rPr lang="en-US" dirty="0" smtClean="0"/>
              <a:t>The first couple of phases have been completed and we will be looking for patients for the next phase. </a:t>
            </a:r>
          </a:p>
          <a:p>
            <a:r>
              <a:rPr lang="en-US" dirty="0" smtClean="0"/>
              <a:t>We are currently recruiting </a:t>
            </a:r>
          </a:p>
          <a:p>
            <a:endParaRPr lang="en-US" dirty="0" smtClean="0"/>
          </a:p>
          <a:p>
            <a:endParaRPr lang="en-US" dirty="0" smtClean="0"/>
          </a:p>
          <a:p>
            <a:r>
              <a:rPr lang="en-US" dirty="0" smtClean="0"/>
              <a:t>A Phase 2 Randomized, Double-Blind, Placebo-Controlled Study of ACE-083 in Patients With </a:t>
            </a:r>
            <a:r>
              <a:rPr lang="en-US" dirty="0" err="1" smtClean="0"/>
              <a:t>Facioscapulohumeral</a:t>
            </a:r>
            <a:r>
              <a:rPr lang="en-US" dirty="0" smtClean="0"/>
              <a:t> Muscular Dystrophy</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EAB3076-C88C-654B-8073-50839E0BF64A}" type="slidenum">
              <a:rPr lang="en-US" smtClean="0"/>
              <a:t>18</a:t>
            </a:fld>
            <a:endParaRPr lang="en-US"/>
          </a:p>
        </p:txBody>
      </p:sp>
    </p:spTree>
    <p:extLst>
      <p:ext uri="{BB962C8B-B14F-4D97-AF65-F5344CB8AC3E}">
        <p14:creationId xmlns:p14="http://schemas.microsoft.com/office/powerpoint/2010/main" val="560948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not have data for the trial to talk about. </a:t>
            </a:r>
          </a:p>
        </p:txBody>
      </p:sp>
      <p:sp>
        <p:nvSpPr>
          <p:cNvPr id="4" name="Slide Number Placeholder 3"/>
          <p:cNvSpPr>
            <a:spLocks noGrp="1"/>
          </p:cNvSpPr>
          <p:nvPr>
            <p:ph type="sldNum" sz="quarter" idx="10"/>
          </p:nvPr>
        </p:nvSpPr>
        <p:spPr/>
        <p:txBody>
          <a:bodyPr/>
          <a:lstStyle/>
          <a:p>
            <a:fld id="{4EAB3076-C88C-654B-8073-50839E0BF64A}" type="slidenum">
              <a:rPr lang="en-US" smtClean="0"/>
              <a:t>19</a:t>
            </a:fld>
            <a:endParaRPr lang="en-US"/>
          </a:p>
        </p:txBody>
      </p:sp>
    </p:spTree>
    <p:extLst>
      <p:ext uri="{BB962C8B-B14F-4D97-AF65-F5344CB8AC3E}">
        <p14:creationId xmlns:p14="http://schemas.microsoft.com/office/powerpoint/2010/main" val="395335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here we have our</a:t>
            </a:r>
            <a:r>
              <a:rPr lang="en-US" baseline="0" dirty="0" smtClean="0"/>
              <a:t> neuromuscular research team at UC Davis. </a:t>
            </a:r>
            <a:endParaRPr lang="en-US" dirty="0"/>
          </a:p>
        </p:txBody>
      </p:sp>
      <p:sp>
        <p:nvSpPr>
          <p:cNvPr id="4" name="Slide Number Placeholder 3"/>
          <p:cNvSpPr>
            <a:spLocks noGrp="1"/>
          </p:cNvSpPr>
          <p:nvPr>
            <p:ph type="sldNum" sz="quarter" idx="10"/>
          </p:nvPr>
        </p:nvSpPr>
        <p:spPr/>
        <p:txBody>
          <a:bodyPr/>
          <a:lstStyle/>
          <a:p>
            <a:fld id="{4EAB3076-C88C-654B-8073-50839E0BF64A}" type="slidenum">
              <a:rPr lang="en-US" smtClean="0"/>
              <a:t>20</a:t>
            </a:fld>
            <a:endParaRPr lang="en-US"/>
          </a:p>
        </p:txBody>
      </p:sp>
    </p:spTree>
    <p:extLst>
      <p:ext uri="{BB962C8B-B14F-4D97-AF65-F5344CB8AC3E}">
        <p14:creationId xmlns:p14="http://schemas.microsoft.com/office/powerpoint/2010/main" val="1349993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mtClean="0"/>
              <a:t>I would like to take a moment to introduce our department of doctors and physicians.</a:t>
            </a:r>
            <a:r>
              <a:rPr lang="en-US" baseline="0" smtClean="0"/>
              <a:t>  But before doing that, I would like to share with you our Mission at UC Davis Department of PM&amp;R. </a:t>
            </a:r>
          </a:p>
          <a:p>
            <a:endParaRPr lang="en-US" baseline="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smtClean="0"/>
              <a:t>We are the only Neuromuscular Medicine program in the country housed within the department of PM&amp;R and collectively we are dedicated to the management and treatment of patients with neuromuscular disease both clinically and in the realm of research. </a:t>
            </a:r>
          </a:p>
          <a:p>
            <a:endParaRPr lang="en-US" baseline="0" smtClean="0"/>
          </a:p>
          <a:p>
            <a:endParaRPr lang="en-US" smtClean="0"/>
          </a:p>
          <a:p>
            <a:r>
              <a:rPr lang="en-US" sz="1200" b="0" i="0" kern="1200" smtClean="0">
                <a:solidFill>
                  <a:schemeClr val="tx1"/>
                </a:solidFill>
                <a:effectLst/>
                <a:latin typeface="+mn-lt"/>
                <a:ea typeface="+mn-ea"/>
                <a:cs typeface="+mn-cs"/>
              </a:rPr>
              <a:t>Erik Henrickson, PhD, MPH: Over the past 17 years Dr. Henricson served first as co-director of the 25-site Cooperative International Neuromuscular Research Group (CINRG) (www.cinrgresearch.org) and then as a co-founder of the Neuromuscular Research Center in the UC Davis Department of Physical Medicine and Rehabilitation.  </a:t>
            </a:r>
          </a:p>
          <a:p>
            <a:endParaRPr lang="en-US" sz="1200" b="0" i="0" kern="1200" smtClean="0">
              <a:solidFill>
                <a:schemeClr val="tx1"/>
              </a:solidFill>
              <a:effectLst/>
              <a:latin typeface="+mn-lt"/>
              <a:ea typeface="+mn-ea"/>
              <a:cs typeface="+mn-cs"/>
            </a:endParaRPr>
          </a:p>
          <a:p>
            <a:r>
              <a:rPr lang="en-US" sz="1200" b="0" i="0" kern="1200" smtClean="0">
                <a:solidFill>
                  <a:schemeClr val="tx1"/>
                </a:solidFill>
                <a:effectLst/>
                <a:latin typeface="+mn-lt"/>
                <a:ea typeface="+mn-ea"/>
                <a:cs typeface="+mn-cs"/>
              </a:rPr>
              <a:t>He has been a leader in the development of neuromuscular disease-directed clinical trials, clinical and patient-reported outcome measures for use in clinical trials, and establishment of an international infrastructure in which to conduct those trials.  Dr. Henricson is currently working to develop new tools to measure functional health and mobility in the lab and in the community using technology-enabled measurement tools and patient-reported questionnaires, and to examine neurocognitive aspects of neuromuscular diseases including DMD.</a:t>
            </a:r>
          </a:p>
          <a:p>
            <a:endParaRPr lang="en-US" sz="1200" b="0" i="0" kern="1200" smtClean="0">
              <a:solidFill>
                <a:schemeClr val="tx1"/>
              </a:solidFill>
              <a:effectLst/>
              <a:latin typeface="+mn-lt"/>
              <a:ea typeface="+mn-ea"/>
              <a:cs typeface="+mn-cs"/>
            </a:endParaRPr>
          </a:p>
          <a:p>
            <a:r>
              <a:rPr lang="en-US" sz="1200" b="0" i="0" kern="1200" smtClean="0">
                <a:solidFill>
                  <a:schemeClr val="tx1"/>
                </a:solidFill>
                <a:effectLst/>
                <a:latin typeface="+mn-lt"/>
                <a:ea typeface="+mn-ea"/>
                <a:cs typeface="+mn-cs"/>
              </a:rPr>
              <a:t>Dr. Craig McDonald is an internationally recognized expert in the clinical management and rehabilitation of patients with neuromuscular diseases including muscular dystrophies and the development of novel outcome measures for clinical trials. </a:t>
            </a:r>
          </a:p>
          <a:p>
            <a:endParaRPr lang="en-US" sz="1200" b="0" i="0" kern="1200" smtClean="0">
              <a:solidFill>
                <a:schemeClr val="tx1"/>
              </a:solidFill>
              <a:effectLst/>
              <a:latin typeface="+mn-lt"/>
              <a:ea typeface="+mn-ea"/>
              <a:cs typeface="+mn-cs"/>
            </a:endParaRPr>
          </a:p>
          <a:p>
            <a:r>
              <a:rPr lang="en-US" sz="1200" b="0" i="0" kern="1200" smtClean="0">
                <a:solidFill>
                  <a:schemeClr val="tx1"/>
                </a:solidFill>
                <a:effectLst/>
                <a:latin typeface="+mn-lt"/>
                <a:ea typeface="+mn-ea"/>
                <a:cs typeface="+mn-cs"/>
              </a:rPr>
              <a:t>Dr. Nanette Joyce: PM&amp;R trained with</a:t>
            </a:r>
            <a:r>
              <a:rPr lang="en-US" sz="1200" b="0" i="0" kern="1200" baseline="0" smtClean="0">
                <a:solidFill>
                  <a:schemeClr val="tx1"/>
                </a:solidFill>
                <a:effectLst/>
                <a:latin typeface="+mn-lt"/>
                <a:ea typeface="+mn-ea"/>
                <a:cs typeface="+mn-cs"/>
              </a:rPr>
              <a:t> a subspecialty  in </a:t>
            </a:r>
            <a:r>
              <a:rPr lang="en-US" sz="1200" b="0" i="0" kern="1200" smtClean="0">
                <a:solidFill>
                  <a:schemeClr val="tx1"/>
                </a:solidFill>
                <a:effectLst/>
                <a:latin typeface="+mn-lt"/>
                <a:ea typeface="+mn-ea"/>
                <a:cs typeface="+mn-cs"/>
              </a:rPr>
              <a:t>Neuromuscular medicine</a:t>
            </a:r>
            <a:r>
              <a:rPr lang="en-US" sz="1200" b="0" i="0" kern="1200" baseline="0" smtClean="0">
                <a:solidFill>
                  <a:schemeClr val="tx1"/>
                </a:solidFill>
                <a:effectLst/>
                <a:latin typeface="+mn-lt"/>
                <a:ea typeface="+mn-ea"/>
                <a:cs typeface="+mn-cs"/>
              </a:rPr>
              <a:t>. H</a:t>
            </a:r>
            <a:r>
              <a:rPr lang="en-US" sz="1200" b="0" i="0" kern="1200" smtClean="0">
                <a:solidFill>
                  <a:schemeClr val="tx1"/>
                </a:solidFill>
                <a:effectLst/>
                <a:latin typeface="+mn-lt"/>
                <a:ea typeface="+mn-ea"/>
                <a:cs typeface="+mn-cs"/>
              </a:rPr>
              <a:t>er clinical research interest focuses on developing better diagnostic strategies and treatments for patients with ALS and SMA as well as other neuromuscular diseases. </a:t>
            </a:r>
          </a:p>
          <a:p>
            <a:endParaRPr lang="en-US" smtClean="0"/>
          </a:p>
          <a:p>
            <a:r>
              <a:rPr lang="en-US" smtClean="0"/>
              <a:t>Dr. Lisa Willliams</a:t>
            </a:r>
            <a:r>
              <a:rPr lang="en-US" baseline="0" smtClean="0"/>
              <a:t> is PM&amp;R trained with a subspecialty in Neuromuscular medicine. My clinical research focus is on swallowing disorders in neuromuscular disease and I am currently working on validating a novel outcome measurement tool to detect swallowing disorders early as well as working with the UC Davis ENT department to develop treatment strategies for dysphagia in neuromuscular disease.  </a:t>
            </a:r>
            <a:endParaRPr lang="en-US" dirty="0"/>
          </a:p>
        </p:txBody>
      </p:sp>
      <p:sp>
        <p:nvSpPr>
          <p:cNvPr id="4" name="Slide Number Placeholder 3"/>
          <p:cNvSpPr>
            <a:spLocks noGrp="1"/>
          </p:cNvSpPr>
          <p:nvPr>
            <p:ph type="sldNum" sz="quarter" idx="10"/>
          </p:nvPr>
        </p:nvSpPr>
        <p:spPr/>
        <p:txBody>
          <a:bodyPr/>
          <a:lstStyle/>
          <a:p>
            <a:fld id="{4EAB3076-C88C-654B-8073-50839E0BF64A}" type="slidenum">
              <a:rPr lang="en-US" smtClean="0"/>
              <a:t>3</a:t>
            </a:fld>
            <a:endParaRPr lang="en-US"/>
          </a:p>
        </p:txBody>
      </p:sp>
    </p:spTree>
    <p:extLst>
      <p:ext uri="{BB962C8B-B14F-4D97-AF65-F5344CB8AC3E}">
        <p14:creationId xmlns:p14="http://schemas.microsoft.com/office/powerpoint/2010/main" val="186408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have the entrance to our NMD clinics</a:t>
            </a:r>
            <a:r>
              <a:rPr lang="en-US" baseline="0" dirty="0" smtClean="0"/>
              <a:t> and research lab at UC Davis at the LE ACC building and I hope after this talk you can realize that our focus and mission can be summed up in this slogan here “discovery creates hope” </a:t>
            </a:r>
            <a:endParaRPr lang="en-US" dirty="0"/>
          </a:p>
        </p:txBody>
      </p:sp>
      <p:sp>
        <p:nvSpPr>
          <p:cNvPr id="4" name="Slide Number Placeholder 3"/>
          <p:cNvSpPr>
            <a:spLocks noGrp="1"/>
          </p:cNvSpPr>
          <p:nvPr>
            <p:ph type="sldNum" sz="quarter" idx="10"/>
          </p:nvPr>
        </p:nvSpPr>
        <p:spPr/>
        <p:txBody>
          <a:bodyPr/>
          <a:lstStyle/>
          <a:p>
            <a:fld id="{4EAB3076-C88C-654B-8073-50839E0BF64A}" type="slidenum">
              <a:rPr lang="en-US" smtClean="0"/>
              <a:t>21</a:t>
            </a:fld>
            <a:endParaRPr lang="en-US"/>
          </a:p>
        </p:txBody>
      </p:sp>
    </p:spTree>
    <p:extLst>
      <p:ext uri="{BB962C8B-B14F-4D97-AF65-F5344CB8AC3E}">
        <p14:creationId xmlns:p14="http://schemas.microsoft.com/office/powerpoint/2010/main" val="265732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AB3076-C88C-654B-8073-50839E0BF64A}" type="slidenum">
              <a:rPr lang="en-US" smtClean="0"/>
              <a:t>22</a:t>
            </a:fld>
            <a:endParaRPr lang="en-US"/>
          </a:p>
        </p:txBody>
      </p:sp>
    </p:spTree>
    <p:extLst>
      <p:ext uri="{BB962C8B-B14F-4D97-AF65-F5344CB8AC3E}">
        <p14:creationId xmlns:p14="http://schemas.microsoft.com/office/powerpoint/2010/main" val="1697345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AB3076-C88C-654B-8073-50839E0BF64A}" type="slidenum">
              <a:rPr lang="en-US" smtClean="0"/>
              <a:t>24</a:t>
            </a:fld>
            <a:endParaRPr lang="en-US"/>
          </a:p>
        </p:txBody>
      </p:sp>
    </p:spTree>
    <p:extLst>
      <p:ext uri="{BB962C8B-B14F-4D97-AF65-F5344CB8AC3E}">
        <p14:creationId xmlns:p14="http://schemas.microsoft.com/office/powerpoint/2010/main" val="1268984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solidFill>
                  <a:schemeClr val="bg1"/>
                </a:solidFill>
              </a:rPr>
              <a:t>And</a:t>
            </a:r>
            <a:r>
              <a:rPr lang="en-US" baseline="0" smtClean="0">
                <a:solidFill>
                  <a:schemeClr val="bg1"/>
                </a:solidFill>
              </a:rPr>
              <a:t> might I add we have many other specialist in our department working together towards our mission. This our neuromuscular research team who work in both the clinical setting and research lab who are the wheels that help us bring emerging bench-work research to the clinic setting (as Dr. Day has elaborated on earlier).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mtClean="0">
                <a:solidFill>
                  <a:schemeClr val="bg1"/>
                </a:solidFill>
              </a:rPr>
              <a:t>We pursue our mission through the compassionate delivery of the highest quality patient care, state-of-the-art education of students, physicians, clinical investigators and allied health providers, public service to the local and global community, and research which generates new knowledge that can be applied to the health and functional challenges that face our world</a:t>
            </a:r>
            <a:endParaRPr lang="en-US" smtClean="0"/>
          </a:p>
          <a:p>
            <a:endParaRPr lang="en-US" dirty="0"/>
          </a:p>
        </p:txBody>
      </p:sp>
      <p:sp>
        <p:nvSpPr>
          <p:cNvPr id="4" name="Slide Number Placeholder 3"/>
          <p:cNvSpPr>
            <a:spLocks noGrp="1"/>
          </p:cNvSpPr>
          <p:nvPr>
            <p:ph type="sldNum" sz="quarter" idx="10"/>
          </p:nvPr>
        </p:nvSpPr>
        <p:spPr/>
        <p:txBody>
          <a:bodyPr/>
          <a:lstStyle/>
          <a:p>
            <a:fld id="{4EAB3076-C88C-654B-8073-50839E0BF64A}" type="slidenum">
              <a:rPr lang="en-US" smtClean="0"/>
              <a:t>4</a:t>
            </a:fld>
            <a:endParaRPr lang="en-US"/>
          </a:p>
        </p:txBody>
      </p:sp>
    </p:spTree>
    <p:extLst>
      <p:ext uri="{BB962C8B-B14F-4D97-AF65-F5344CB8AC3E}">
        <p14:creationId xmlns:p14="http://schemas.microsoft.com/office/powerpoint/2010/main" val="1567903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smtClean="0">
                <a:effectLst/>
                <a:latin typeface="Arial" charset="0"/>
              </a:rPr>
              <a:t>In the past two decades we have experienced a rapid evolution in our understanding of the molecular and biological basis of many pediatric and adult neuromuscular diseases.  </a:t>
            </a:r>
          </a:p>
          <a:p>
            <a:endParaRPr lang="en-US" b="0" i="0" smtClean="0">
              <a:effectLst/>
              <a:latin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i="0" smtClean="0">
                <a:effectLst/>
                <a:latin typeface="Arial" charset="0"/>
              </a:rPr>
              <a:t>As a result, there has been an increased need to understand disease natural history and to develop assessment methodology to support design of intervention-focused clinical trials to develop </a:t>
            </a:r>
            <a:r>
              <a:rPr lang="en-US" b="0" i="0" smtClean="0">
                <a:solidFill>
                  <a:srgbClr val="000000"/>
                </a:solidFill>
                <a:effectLst/>
                <a:latin typeface="Arial" charset="0"/>
              </a:rPr>
              <a:t>cutting edge treatment to maximize function</a:t>
            </a:r>
            <a:r>
              <a:rPr lang="en-US" b="0" i="0" baseline="0" smtClean="0">
                <a:solidFill>
                  <a:srgbClr val="000000"/>
                </a:solidFill>
                <a:effectLst/>
                <a:latin typeface="Arial" charset="0"/>
              </a:rPr>
              <a:t> in neuromuscular disease.</a:t>
            </a:r>
            <a:r>
              <a:rPr lang="en-US" b="0" i="0" smtClean="0">
                <a:solidFill>
                  <a:srgbClr val="000000"/>
                </a:solidFill>
                <a:effectLst/>
                <a:latin typeface="Arial" charset="0"/>
              </a:rPr>
              <a:t> </a:t>
            </a:r>
          </a:p>
          <a:p>
            <a:r>
              <a:rPr lang="en-US" b="0" i="0" smtClean="0">
                <a:effectLst/>
                <a:latin typeface="Arial" charset="0"/>
              </a:rPr>
              <a:t>. </a:t>
            </a:r>
            <a:r>
              <a:rPr lang="en-US" b="0" i="0" smtClean="0">
                <a:solidFill>
                  <a:srgbClr val="000000"/>
                </a:solidFill>
                <a:effectLst/>
                <a:latin typeface="Arial" charset="0"/>
              </a:rPr>
              <a:t> </a:t>
            </a:r>
          </a:p>
          <a:p>
            <a:endParaRPr lang="en-US" b="0" i="0" smtClean="0">
              <a:solidFill>
                <a:srgbClr val="000000"/>
              </a:solidFill>
              <a:effectLst/>
              <a:latin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i="0" smtClean="0">
                <a:solidFill>
                  <a:srgbClr val="000000"/>
                </a:solidFill>
                <a:effectLst/>
                <a:latin typeface="Arial" charset="0"/>
              </a:rPr>
              <a:t>Our work has focused in four main areas, including development of assessments for clinical trials, conduct of “bench-to-bedside” translational research, epidemiologic “natural history” studies of neuromuscular disease, and assessment of community mobility.  </a:t>
            </a:r>
          </a:p>
          <a:p>
            <a:endParaRPr lang="en-US" b="0" i="0" dirty="0" smtClean="0">
              <a:solidFill>
                <a:srgbClr val="000000"/>
              </a:solidFill>
              <a:effectLst/>
              <a:latin typeface="Arial" charset="0"/>
            </a:endParaRPr>
          </a:p>
          <a:p>
            <a:endParaRPr lang="en-US" dirty="0"/>
          </a:p>
        </p:txBody>
      </p:sp>
      <p:sp>
        <p:nvSpPr>
          <p:cNvPr id="4" name="Slide Number Placeholder 3"/>
          <p:cNvSpPr>
            <a:spLocks noGrp="1"/>
          </p:cNvSpPr>
          <p:nvPr>
            <p:ph type="sldNum" sz="quarter" idx="10"/>
          </p:nvPr>
        </p:nvSpPr>
        <p:spPr/>
        <p:txBody>
          <a:bodyPr/>
          <a:lstStyle/>
          <a:p>
            <a:fld id="{4EAB3076-C88C-654B-8073-50839E0BF64A}" type="slidenum">
              <a:rPr lang="en-US" smtClean="0"/>
              <a:t>5</a:t>
            </a:fld>
            <a:endParaRPr lang="en-US"/>
          </a:p>
        </p:txBody>
      </p:sp>
    </p:spTree>
    <p:extLst>
      <p:ext uri="{BB962C8B-B14F-4D97-AF65-F5344CB8AC3E}">
        <p14:creationId xmlns:p14="http://schemas.microsoft.com/office/powerpoint/2010/main" val="1839171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smtClean="0">
                <a:solidFill>
                  <a:srgbClr val="000000"/>
                </a:solidFill>
                <a:effectLst/>
                <a:latin typeface="Arial" charset="0"/>
              </a:rPr>
              <a:t>Although clinical trials to find cures for neuromuscular diseases are important and the often the mission and focus of many health systems and government programs such as the NIH, Developing  clinical and patient-reported outcome measures for use in clinical trials, I would argue are just as important.  </a:t>
            </a:r>
            <a:endParaRPr lang="en-US" b="0" i="0" dirty="0" smtClean="0">
              <a:solidFill>
                <a:srgbClr val="000000"/>
              </a:solidFill>
              <a:effectLst/>
              <a:latin typeface="Arial" charset="0"/>
            </a:endParaRPr>
          </a:p>
        </p:txBody>
      </p:sp>
      <p:sp>
        <p:nvSpPr>
          <p:cNvPr id="4" name="Slide Number Placeholder 3"/>
          <p:cNvSpPr>
            <a:spLocks noGrp="1"/>
          </p:cNvSpPr>
          <p:nvPr>
            <p:ph type="sldNum" sz="quarter" idx="10"/>
          </p:nvPr>
        </p:nvSpPr>
        <p:spPr/>
        <p:txBody>
          <a:bodyPr/>
          <a:lstStyle/>
          <a:p>
            <a:fld id="{4EAB3076-C88C-654B-8073-50839E0BF64A}" type="slidenum">
              <a:rPr lang="en-US" smtClean="0"/>
              <a:t>6</a:t>
            </a:fld>
            <a:endParaRPr lang="en-US"/>
          </a:p>
        </p:txBody>
      </p:sp>
    </p:spTree>
    <p:extLst>
      <p:ext uri="{BB962C8B-B14F-4D97-AF65-F5344CB8AC3E}">
        <p14:creationId xmlns:p14="http://schemas.microsoft.com/office/powerpoint/2010/main" val="69006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Our</a:t>
            </a:r>
            <a:r>
              <a:rPr lang="en-US" baseline="0" smtClean="0"/>
              <a:t> Neuromuscular research department at UC Davis, has developed a novel outcome measurement tool for measuring upper limb reachable workspace for use in clinical trials and beyond. This project was pioneered by Dr. Jay Han who is now at UC Irvine, in conjunction with the UC Berkeley bioengineering department.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mtClean="0"/>
              <a:t>The Kinect</a:t>
            </a:r>
            <a:r>
              <a:rPr lang="en-US" baseline="0" smtClean="0"/>
              <a:t> technology stems from the microsoft x-box technology used in game consoles for gaming and the first generation of kinect was developed in 2010. </a:t>
            </a:r>
            <a:endParaRPr lang="en-US"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mtClean="0"/>
              <a:t>The</a:t>
            </a:r>
            <a:r>
              <a:rPr lang="en-US" baseline="0" smtClean="0"/>
              <a:t> Kinect technology is a </a:t>
            </a:r>
            <a:r>
              <a:rPr lang="en-US" smtClean="0"/>
              <a:t>depth-ranging sensor that</a:t>
            </a:r>
            <a:r>
              <a:rPr lang="en-US" baseline="0" smtClean="0"/>
              <a:t> analyses motion and can be used to determine </a:t>
            </a:r>
            <a:r>
              <a:rPr lang="en-US" smtClean="0"/>
              <a:t>upper extremity motion to determine the spectrum of reachable workspace encountered in facioscapulohumeral muscular dystrophy (FSHD). </a:t>
            </a:r>
          </a:p>
          <a:p>
            <a:endParaRPr lang="en-US" smtClean="0"/>
          </a:p>
          <a:p>
            <a:r>
              <a:rPr lang="en-US" smtClean="0"/>
              <a:t>Many of our</a:t>
            </a:r>
            <a:r>
              <a:rPr lang="en-US" baseline="0" smtClean="0"/>
              <a:t> clinical outcome measurement tools have been focused on isolated strength measurement and ambulation. Prior to this technology we had no way of scientifically measuring the functional reachable workspace which is often affected in FSHD due to involvement of the shoulder girdle. </a:t>
            </a:r>
            <a:endParaRPr lang="en-US" smtClean="0"/>
          </a:p>
          <a:p>
            <a:endParaRPr lang="en-US" dirty="0" smtClean="0"/>
          </a:p>
        </p:txBody>
      </p:sp>
      <p:sp>
        <p:nvSpPr>
          <p:cNvPr id="4" name="Slide Number Placeholder 3"/>
          <p:cNvSpPr>
            <a:spLocks noGrp="1"/>
          </p:cNvSpPr>
          <p:nvPr>
            <p:ph type="sldNum" sz="quarter" idx="10"/>
          </p:nvPr>
        </p:nvSpPr>
        <p:spPr/>
        <p:txBody>
          <a:bodyPr/>
          <a:lstStyle/>
          <a:p>
            <a:fld id="{4EAB3076-C88C-654B-8073-50839E0BF64A}" type="slidenum">
              <a:rPr lang="en-US" smtClean="0"/>
              <a:t>7</a:t>
            </a:fld>
            <a:endParaRPr lang="en-US"/>
          </a:p>
        </p:txBody>
      </p:sp>
    </p:spTree>
    <p:extLst>
      <p:ext uri="{BB962C8B-B14F-4D97-AF65-F5344CB8AC3E}">
        <p14:creationId xmlns:p14="http://schemas.microsoft.com/office/powerpoint/2010/main" val="1536237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AB3076-C88C-654B-8073-50839E0BF64A}" type="slidenum">
              <a:rPr lang="en-US" smtClean="0"/>
              <a:t>8</a:t>
            </a:fld>
            <a:endParaRPr lang="en-US"/>
          </a:p>
        </p:txBody>
      </p:sp>
    </p:spTree>
    <p:extLst>
      <p:ext uri="{BB962C8B-B14F-4D97-AF65-F5344CB8AC3E}">
        <p14:creationId xmlns:p14="http://schemas.microsoft.com/office/powerpoint/2010/main" val="424804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With use of the Kinect sensor motion analysis, we are able to determine</a:t>
            </a:r>
            <a:r>
              <a:rPr lang="en-US" baseline="0" smtClean="0"/>
              <a:t> the t</a:t>
            </a:r>
            <a:r>
              <a:rPr lang="en-US" smtClean="0"/>
              <a:t>otal and quadrant reachable workspace relative surface areas (RSAs).</a:t>
            </a:r>
            <a:r>
              <a:rPr lang="en-US" baseline="0" smtClean="0"/>
              <a:t> These values are normalized by the </a:t>
            </a:r>
            <a:r>
              <a:rPr lang="en-US" smtClean="0"/>
              <a:t>individual's arm length</a:t>
            </a:r>
            <a:r>
              <a:rPr lang="en-US" baseline="0" smtClean="0"/>
              <a:t> to determine the reachable workspace. </a:t>
            </a:r>
            <a:endParaRPr lang="en-US" smtClean="0"/>
          </a:p>
          <a:p>
            <a:endParaRPr lang="en-US" smtClean="0"/>
          </a:p>
          <a:p>
            <a:endParaRPr lang="en-US" smtClean="0"/>
          </a:p>
          <a:p>
            <a:r>
              <a:rPr lang="en-US" smtClean="0"/>
              <a:t>Reachable workspaces were obtained from 22 individuals with FSHD and 24 age- and height-matched healthy controls. To allow comparison, </a:t>
            </a:r>
            <a:endParaRPr lang="en-US" dirty="0"/>
          </a:p>
        </p:txBody>
      </p:sp>
      <p:sp>
        <p:nvSpPr>
          <p:cNvPr id="4" name="Slide Number Placeholder 3"/>
          <p:cNvSpPr>
            <a:spLocks noGrp="1"/>
          </p:cNvSpPr>
          <p:nvPr>
            <p:ph type="sldNum" sz="quarter" idx="10"/>
          </p:nvPr>
        </p:nvSpPr>
        <p:spPr/>
        <p:txBody>
          <a:bodyPr/>
          <a:lstStyle/>
          <a:p>
            <a:fld id="{4EAB3076-C88C-654B-8073-50839E0BF64A}" type="slidenum">
              <a:rPr lang="en-US" smtClean="0"/>
              <a:t>9</a:t>
            </a:fld>
            <a:endParaRPr lang="en-US"/>
          </a:p>
        </p:txBody>
      </p:sp>
    </p:spTree>
    <p:extLst>
      <p:ext uri="{BB962C8B-B14F-4D97-AF65-F5344CB8AC3E}">
        <p14:creationId xmlns:p14="http://schemas.microsoft.com/office/powerpoint/2010/main" val="1207473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AB3076-C88C-654B-8073-50839E0BF64A}" type="slidenum">
              <a:rPr lang="en-US" smtClean="0"/>
              <a:t>10</a:t>
            </a:fld>
            <a:endParaRPr lang="en-US"/>
          </a:p>
        </p:txBody>
      </p:sp>
    </p:spTree>
    <p:extLst>
      <p:ext uri="{BB962C8B-B14F-4D97-AF65-F5344CB8AC3E}">
        <p14:creationId xmlns:p14="http://schemas.microsoft.com/office/powerpoint/2010/main" val="1324552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2EF9A7C-E9D9-E14A-B586-7066F1FCF7D3}" type="datetimeFigureOut">
              <a:rPr lang="en-US" smtClean="0"/>
              <a:t>7/15/17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F2C5F6-13AC-0345-BBF8-4E4D7248A87F}" type="slidenum">
              <a:rPr lang="en-US" smtClean="0"/>
              <a:t>‹#›</a:t>
            </a:fld>
            <a:endParaRPr lang="en-US"/>
          </a:p>
        </p:txBody>
      </p:sp>
    </p:spTree>
    <p:extLst>
      <p:ext uri="{BB962C8B-B14F-4D97-AF65-F5344CB8AC3E}">
        <p14:creationId xmlns:p14="http://schemas.microsoft.com/office/powerpoint/2010/main" val="605706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EF9A7C-E9D9-E14A-B586-7066F1FCF7D3}" type="datetimeFigureOut">
              <a:rPr lang="en-US" smtClean="0"/>
              <a:t>7/15/17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F2C5F6-13AC-0345-BBF8-4E4D7248A87F}" type="slidenum">
              <a:rPr lang="en-US" smtClean="0"/>
              <a:t>‹#›</a:t>
            </a:fld>
            <a:endParaRPr lang="en-US"/>
          </a:p>
        </p:txBody>
      </p:sp>
    </p:spTree>
    <p:extLst>
      <p:ext uri="{BB962C8B-B14F-4D97-AF65-F5344CB8AC3E}">
        <p14:creationId xmlns:p14="http://schemas.microsoft.com/office/powerpoint/2010/main" val="1219153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EF9A7C-E9D9-E14A-B586-7066F1FCF7D3}" type="datetimeFigureOut">
              <a:rPr lang="en-US" smtClean="0"/>
              <a:t>7/15/17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F2C5F6-13AC-0345-BBF8-4E4D7248A87F}" type="slidenum">
              <a:rPr lang="en-US" smtClean="0"/>
              <a:t>‹#›</a:t>
            </a:fld>
            <a:endParaRPr lang="en-US"/>
          </a:p>
        </p:txBody>
      </p:sp>
    </p:spTree>
    <p:extLst>
      <p:ext uri="{BB962C8B-B14F-4D97-AF65-F5344CB8AC3E}">
        <p14:creationId xmlns:p14="http://schemas.microsoft.com/office/powerpoint/2010/main" val="1165331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EF9A7C-E9D9-E14A-B586-7066F1FCF7D3}" type="datetimeFigureOut">
              <a:rPr lang="en-US" smtClean="0"/>
              <a:t>7/15/17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F2C5F6-13AC-0345-BBF8-4E4D7248A87F}" type="slidenum">
              <a:rPr lang="en-US" smtClean="0"/>
              <a:t>‹#›</a:t>
            </a:fld>
            <a:endParaRPr lang="en-US"/>
          </a:p>
        </p:txBody>
      </p:sp>
    </p:spTree>
    <p:extLst>
      <p:ext uri="{BB962C8B-B14F-4D97-AF65-F5344CB8AC3E}">
        <p14:creationId xmlns:p14="http://schemas.microsoft.com/office/powerpoint/2010/main" val="1034608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EF9A7C-E9D9-E14A-B586-7066F1FCF7D3}" type="datetimeFigureOut">
              <a:rPr lang="en-US" smtClean="0"/>
              <a:t>7/15/17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F2C5F6-13AC-0345-BBF8-4E4D7248A87F}" type="slidenum">
              <a:rPr lang="en-US" smtClean="0"/>
              <a:t>‹#›</a:t>
            </a:fld>
            <a:endParaRPr lang="en-US"/>
          </a:p>
        </p:txBody>
      </p:sp>
    </p:spTree>
    <p:extLst>
      <p:ext uri="{BB962C8B-B14F-4D97-AF65-F5344CB8AC3E}">
        <p14:creationId xmlns:p14="http://schemas.microsoft.com/office/powerpoint/2010/main" val="486036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2EF9A7C-E9D9-E14A-B586-7066F1FCF7D3}" type="datetimeFigureOut">
              <a:rPr lang="en-US" smtClean="0"/>
              <a:t>7/15/17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F2C5F6-13AC-0345-BBF8-4E4D7248A87F}" type="slidenum">
              <a:rPr lang="en-US" smtClean="0"/>
              <a:t>‹#›</a:t>
            </a:fld>
            <a:endParaRPr lang="en-US"/>
          </a:p>
        </p:txBody>
      </p:sp>
    </p:spTree>
    <p:extLst>
      <p:ext uri="{BB962C8B-B14F-4D97-AF65-F5344CB8AC3E}">
        <p14:creationId xmlns:p14="http://schemas.microsoft.com/office/powerpoint/2010/main" val="1941919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EF9A7C-E9D9-E14A-B586-7066F1FCF7D3}" type="datetimeFigureOut">
              <a:rPr lang="en-US" smtClean="0"/>
              <a:t>7/15/17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F2C5F6-13AC-0345-BBF8-4E4D7248A87F}" type="slidenum">
              <a:rPr lang="en-US" smtClean="0"/>
              <a:t>‹#›</a:t>
            </a:fld>
            <a:endParaRPr lang="en-US"/>
          </a:p>
        </p:txBody>
      </p:sp>
    </p:spTree>
    <p:extLst>
      <p:ext uri="{BB962C8B-B14F-4D97-AF65-F5344CB8AC3E}">
        <p14:creationId xmlns:p14="http://schemas.microsoft.com/office/powerpoint/2010/main" val="379191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2EF9A7C-E9D9-E14A-B586-7066F1FCF7D3}" type="datetimeFigureOut">
              <a:rPr lang="en-US" smtClean="0"/>
              <a:t>7/15/17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F2C5F6-13AC-0345-BBF8-4E4D7248A87F}" type="slidenum">
              <a:rPr lang="en-US" smtClean="0"/>
              <a:t>‹#›</a:t>
            </a:fld>
            <a:endParaRPr lang="en-US"/>
          </a:p>
        </p:txBody>
      </p:sp>
    </p:spTree>
    <p:extLst>
      <p:ext uri="{BB962C8B-B14F-4D97-AF65-F5344CB8AC3E}">
        <p14:creationId xmlns:p14="http://schemas.microsoft.com/office/powerpoint/2010/main" val="1481744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EF9A7C-E9D9-E14A-B586-7066F1FCF7D3}" type="datetimeFigureOut">
              <a:rPr lang="en-US" smtClean="0"/>
              <a:t>7/15/17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F2C5F6-13AC-0345-BBF8-4E4D7248A87F}" type="slidenum">
              <a:rPr lang="en-US" smtClean="0"/>
              <a:t>‹#›</a:t>
            </a:fld>
            <a:endParaRPr lang="en-US"/>
          </a:p>
        </p:txBody>
      </p:sp>
    </p:spTree>
    <p:extLst>
      <p:ext uri="{BB962C8B-B14F-4D97-AF65-F5344CB8AC3E}">
        <p14:creationId xmlns:p14="http://schemas.microsoft.com/office/powerpoint/2010/main" val="1461608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EF9A7C-E9D9-E14A-B586-7066F1FCF7D3}" type="datetimeFigureOut">
              <a:rPr lang="en-US" smtClean="0"/>
              <a:t>7/15/17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F2C5F6-13AC-0345-BBF8-4E4D7248A87F}" type="slidenum">
              <a:rPr lang="en-US" smtClean="0"/>
              <a:t>‹#›</a:t>
            </a:fld>
            <a:endParaRPr lang="en-US"/>
          </a:p>
        </p:txBody>
      </p:sp>
    </p:spTree>
    <p:extLst>
      <p:ext uri="{BB962C8B-B14F-4D97-AF65-F5344CB8AC3E}">
        <p14:creationId xmlns:p14="http://schemas.microsoft.com/office/powerpoint/2010/main" val="196873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EF9A7C-E9D9-E14A-B586-7066F1FCF7D3}" type="datetimeFigureOut">
              <a:rPr lang="en-US" smtClean="0"/>
              <a:t>7/15/17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F2C5F6-13AC-0345-BBF8-4E4D7248A87F}" type="slidenum">
              <a:rPr lang="en-US" smtClean="0"/>
              <a:t>‹#›</a:t>
            </a:fld>
            <a:endParaRPr lang="en-US"/>
          </a:p>
        </p:txBody>
      </p:sp>
    </p:spTree>
    <p:extLst>
      <p:ext uri="{BB962C8B-B14F-4D97-AF65-F5344CB8AC3E}">
        <p14:creationId xmlns:p14="http://schemas.microsoft.com/office/powerpoint/2010/main" val="17315267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EF9A7C-E9D9-E14A-B586-7066F1FCF7D3}" type="datetimeFigureOut">
              <a:rPr lang="en-US" smtClean="0"/>
              <a:t>7/15/17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F2C5F6-13AC-0345-BBF8-4E4D7248A87F}" type="slidenum">
              <a:rPr lang="en-US" smtClean="0"/>
              <a:t>‹#›</a:t>
            </a:fld>
            <a:endParaRPr lang="en-US"/>
          </a:p>
        </p:txBody>
      </p:sp>
    </p:spTree>
    <p:extLst>
      <p:ext uri="{BB962C8B-B14F-4D97-AF65-F5344CB8AC3E}">
        <p14:creationId xmlns:p14="http://schemas.microsoft.com/office/powerpoint/2010/main" val="486979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facebook.com/UCDavisPMR/"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acceleronpharma.com/product-candidates/ace-083/"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3822" y="2540050"/>
            <a:ext cx="6553545" cy="1785841"/>
          </a:xfrm>
          <a:prstGeom prst="rect">
            <a:avLst/>
          </a:prstGeom>
        </p:spPr>
      </p:pic>
      <p:sp>
        <p:nvSpPr>
          <p:cNvPr id="16"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74237" y="914400"/>
            <a:ext cx="3657600" cy="2887579"/>
          </a:xfrm>
        </p:spPr>
        <p:txBody>
          <a:bodyPr>
            <a:normAutofit/>
          </a:bodyPr>
          <a:lstStyle/>
          <a:p>
            <a:r>
              <a:rPr lang="en-US" sz="4800" dirty="0">
                <a:solidFill>
                  <a:schemeClr val="bg1"/>
                </a:solidFill>
              </a:rPr>
              <a:t>Current Research in FSHD </a:t>
            </a:r>
            <a:r>
              <a:rPr lang="en-US" sz="4800" dirty="0" smtClean="0">
                <a:solidFill>
                  <a:schemeClr val="bg1"/>
                </a:solidFill>
              </a:rPr>
              <a:t>at UCD</a:t>
            </a:r>
            <a:endParaRPr lang="en-US" sz="4800" dirty="0">
              <a:solidFill>
                <a:schemeClr val="bg1"/>
              </a:solidFill>
            </a:endParaRPr>
          </a:p>
        </p:txBody>
      </p:sp>
      <p:sp>
        <p:nvSpPr>
          <p:cNvPr id="3" name="Subtitle 2"/>
          <p:cNvSpPr>
            <a:spLocks noGrp="1"/>
          </p:cNvSpPr>
          <p:nvPr>
            <p:ph type="subTitle" idx="1"/>
          </p:nvPr>
        </p:nvSpPr>
        <p:spPr>
          <a:xfrm>
            <a:off x="674237" y="4170501"/>
            <a:ext cx="3657600" cy="1525597"/>
          </a:xfrm>
        </p:spPr>
        <p:txBody>
          <a:bodyPr>
            <a:normAutofit/>
          </a:bodyPr>
          <a:lstStyle/>
          <a:p>
            <a:r>
              <a:rPr lang="en-US" sz="1700">
                <a:solidFill>
                  <a:srgbClr val="AE8A02"/>
                </a:solidFill>
              </a:rPr>
              <a:t>Lisa Williams, MD</a:t>
            </a:r>
          </a:p>
          <a:p>
            <a:r>
              <a:rPr lang="en-US" sz="1700">
                <a:solidFill>
                  <a:srgbClr val="AE8A02"/>
                </a:solidFill>
              </a:rPr>
              <a:t>Neuromuscular Medicine Fellow, PGY6</a:t>
            </a:r>
          </a:p>
          <a:p>
            <a:r>
              <a:rPr lang="en-US" sz="1700">
                <a:solidFill>
                  <a:srgbClr val="AE8A02"/>
                </a:solidFill>
              </a:rPr>
              <a:t>UC Davis Neuromuscular Research Fellow</a:t>
            </a:r>
          </a:p>
        </p:txBody>
      </p:sp>
    </p:spTree>
    <p:extLst>
      <p:ext uri="{BB962C8B-B14F-4D97-AF65-F5344CB8AC3E}">
        <p14:creationId xmlns:p14="http://schemas.microsoft.com/office/powerpoint/2010/main" val="22317850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479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03168" y="643467"/>
            <a:ext cx="6985664" cy="5571066"/>
          </a:xfrm>
          <a:prstGeom prst="rect">
            <a:avLst/>
          </a:prstGeom>
        </p:spPr>
      </p:pic>
    </p:spTree>
    <p:extLst>
      <p:ext uri="{BB962C8B-B14F-4D97-AF65-F5344CB8AC3E}">
        <p14:creationId xmlns:p14="http://schemas.microsoft.com/office/powerpoint/2010/main" val="24449582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7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60032" y="643467"/>
            <a:ext cx="6671936" cy="5571066"/>
          </a:xfrm>
          <a:prstGeom prst="rect">
            <a:avLst/>
          </a:prstGeom>
        </p:spPr>
      </p:pic>
    </p:spTree>
    <p:extLst>
      <p:ext uri="{BB962C8B-B14F-4D97-AF65-F5344CB8AC3E}">
        <p14:creationId xmlns:p14="http://schemas.microsoft.com/office/powerpoint/2010/main" val="42373196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B4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66640" y="643467"/>
            <a:ext cx="7258719" cy="5571066"/>
          </a:xfrm>
          <a:prstGeom prst="rect">
            <a:avLst/>
          </a:prstGeom>
        </p:spPr>
      </p:pic>
    </p:spTree>
    <p:extLst>
      <p:ext uri="{BB962C8B-B14F-4D97-AF65-F5344CB8AC3E}">
        <p14:creationId xmlns:p14="http://schemas.microsoft.com/office/powerpoint/2010/main" val="24686892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53913" y="5164343"/>
            <a:ext cx="4032354" cy="4569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Management Strategies</a:t>
            </a:r>
            <a:endParaRPr lang="en-US" dirty="0"/>
          </a:p>
        </p:txBody>
      </p:sp>
      <p:cxnSp>
        <p:nvCxnSpPr>
          <p:cNvPr id="7" name="Straight Arrow Connector 6"/>
          <p:cNvCxnSpPr/>
          <p:nvPr/>
        </p:nvCxnSpPr>
        <p:spPr>
          <a:xfrm flipH="1">
            <a:off x="5501383" y="4201380"/>
            <a:ext cx="1" cy="9293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397054" y="3260359"/>
            <a:ext cx="1256676" cy="74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421500" y="3252864"/>
            <a:ext cx="1214203" cy="74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501383" y="1154244"/>
            <a:ext cx="0" cy="849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rapezoid 20"/>
          <p:cNvSpPr/>
          <p:nvPr/>
        </p:nvSpPr>
        <p:spPr>
          <a:xfrm>
            <a:off x="4832446" y="2951656"/>
            <a:ext cx="1337874" cy="1216152"/>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Patient</a:t>
            </a:r>
            <a:endParaRPr lang="en-US" dirty="0"/>
          </a:p>
        </p:txBody>
      </p:sp>
      <p:sp>
        <p:nvSpPr>
          <p:cNvPr id="22" name="Smiley Face 21"/>
          <p:cNvSpPr/>
          <p:nvPr/>
        </p:nvSpPr>
        <p:spPr>
          <a:xfrm>
            <a:off x="5044183" y="2003684"/>
            <a:ext cx="914400" cy="9144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019738" y="6115986"/>
            <a:ext cx="2068642" cy="7420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Family and Care </a:t>
            </a:r>
            <a:r>
              <a:rPr lang="en-US" smtClean="0"/>
              <a:t>giver support</a:t>
            </a:r>
            <a:endParaRPr lang="en-US"/>
          </a:p>
        </p:txBody>
      </p:sp>
      <p:sp>
        <p:nvSpPr>
          <p:cNvPr id="24" name="Rectangle 23"/>
          <p:cNvSpPr/>
          <p:nvPr/>
        </p:nvSpPr>
        <p:spPr>
          <a:xfrm>
            <a:off x="5958582" y="6115987"/>
            <a:ext cx="1866284" cy="7420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Bracing </a:t>
            </a:r>
            <a:r>
              <a:rPr lang="en-US" smtClean="0"/>
              <a:t>and Equipment Needs</a:t>
            </a:r>
            <a:endParaRPr lang="en-US"/>
          </a:p>
        </p:txBody>
      </p:sp>
      <p:sp>
        <p:nvSpPr>
          <p:cNvPr id="25" name="Rectangle 24"/>
          <p:cNvSpPr/>
          <p:nvPr/>
        </p:nvSpPr>
        <p:spPr>
          <a:xfrm>
            <a:off x="4028601" y="6115986"/>
            <a:ext cx="1697642" cy="742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Pain Management</a:t>
            </a:r>
            <a:endParaRPr lang="en-US" dirty="0"/>
          </a:p>
        </p:txBody>
      </p:sp>
      <p:sp>
        <p:nvSpPr>
          <p:cNvPr id="26" name="Rectangle 25"/>
          <p:cNvSpPr/>
          <p:nvPr/>
        </p:nvSpPr>
        <p:spPr>
          <a:xfrm>
            <a:off x="1735106" y="6115986"/>
            <a:ext cx="2061155" cy="742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Disease-Related Condition Management </a:t>
            </a:r>
            <a:endParaRPr lang="en-US"/>
          </a:p>
        </p:txBody>
      </p:sp>
      <p:cxnSp>
        <p:nvCxnSpPr>
          <p:cNvPr id="28" name="Straight Arrow Connector 27"/>
          <p:cNvCxnSpPr/>
          <p:nvPr/>
        </p:nvCxnSpPr>
        <p:spPr>
          <a:xfrm flipH="1">
            <a:off x="3192905" y="5621311"/>
            <a:ext cx="603356" cy="3747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864774" y="5651291"/>
            <a:ext cx="12648" cy="344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7555983" y="5612411"/>
            <a:ext cx="1097080" cy="4436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6397054" y="5681272"/>
            <a:ext cx="12648" cy="344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4719079" y="332593"/>
            <a:ext cx="1564608" cy="644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Research</a:t>
            </a:r>
            <a:endParaRPr lang="en-US" dirty="0"/>
          </a:p>
        </p:txBody>
      </p:sp>
      <p:sp>
        <p:nvSpPr>
          <p:cNvPr id="42" name="Rectangle 41"/>
          <p:cNvSpPr/>
          <p:nvPr/>
        </p:nvSpPr>
        <p:spPr>
          <a:xfrm>
            <a:off x="10583056" y="4885386"/>
            <a:ext cx="1454046" cy="19726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Disease Treatment</a:t>
            </a:r>
            <a:endParaRPr lang="en-US"/>
          </a:p>
        </p:txBody>
      </p:sp>
      <p:cxnSp>
        <p:nvCxnSpPr>
          <p:cNvPr id="44" name="Straight Arrow Connector 43"/>
          <p:cNvCxnSpPr>
            <a:stCxn id="42" idx="0"/>
          </p:cNvCxnSpPr>
          <p:nvPr/>
        </p:nvCxnSpPr>
        <p:spPr>
          <a:xfrm flipH="1">
            <a:off x="11232313" y="4885386"/>
            <a:ext cx="77766" cy="503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Right Arrow 56"/>
          <p:cNvSpPr/>
          <p:nvPr/>
        </p:nvSpPr>
        <p:spPr>
          <a:xfrm>
            <a:off x="7653730" y="5164343"/>
            <a:ext cx="2734454" cy="448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8019738" y="2759904"/>
            <a:ext cx="1543987" cy="10289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Clinical Trials</a:t>
            </a:r>
            <a:endParaRPr lang="en-US"/>
          </a:p>
        </p:txBody>
      </p:sp>
      <p:sp>
        <p:nvSpPr>
          <p:cNvPr id="61" name="Rectangle 60"/>
          <p:cNvSpPr/>
          <p:nvPr/>
        </p:nvSpPr>
        <p:spPr>
          <a:xfrm>
            <a:off x="1572082" y="2759903"/>
            <a:ext cx="1652675" cy="10289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Outcome Measures</a:t>
            </a:r>
            <a:endParaRPr lang="en-US" dirty="0"/>
          </a:p>
        </p:txBody>
      </p:sp>
      <p:cxnSp>
        <p:nvCxnSpPr>
          <p:cNvPr id="70" name="Curved Connector 69"/>
          <p:cNvCxnSpPr/>
          <p:nvPr/>
        </p:nvCxnSpPr>
        <p:spPr>
          <a:xfrm rot="10800000" flipV="1">
            <a:off x="2683885" y="778692"/>
            <a:ext cx="1845679" cy="1819336"/>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Curved Connector 84"/>
          <p:cNvCxnSpPr/>
          <p:nvPr/>
        </p:nvCxnSpPr>
        <p:spPr>
          <a:xfrm rot="5400000">
            <a:off x="7365165" y="3989147"/>
            <a:ext cx="1131056" cy="1024713"/>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5" name="Curved Connector 104"/>
          <p:cNvCxnSpPr/>
          <p:nvPr/>
        </p:nvCxnSpPr>
        <p:spPr>
          <a:xfrm>
            <a:off x="6423996" y="706181"/>
            <a:ext cx="2032249" cy="2003840"/>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0" name="Curved Connector 109"/>
          <p:cNvCxnSpPr/>
          <p:nvPr/>
        </p:nvCxnSpPr>
        <p:spPr>
          <a:xfrm rot="16200000" flipH="1">
            <a:off x="2462737" y="3943254"/>
            <a:ext cx="1188408" cy="1097365"/>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6" name="Oval 115"/>
          <p:cNvSpPr/>
          <p:nvPr/>
        </p:nvSpPr>
        <p:spPr>
          <a:xfrm>
            <a:off x="35185" y="2710021"/>
            <a:ext cx="1423530" cy="9144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Kinect</a:t>
            </a:r>
            <a:endParaRPr lang="en-US"/>
          </a:p>
        </p:txBody>
      </p:sp>
      <p:sp>
        <p:nvSpPr>
          <p:cNvPr id="117" name="Oval 116"/>
          <p:cNvSpPr/>
          <p:nvPr/>
        </p:nvSpPr>
        <p:spPr>
          <a:xfrm>
            <a:off x="10131007" y="2710021"/>
            <a:ext cx="1668588" cy="111009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Acceleron</a:t>
            </a:r>
            <a:endParaRPr lang="en-US" dirty="0"/>
          </a:p>
        </p:txBody>
      </p:sp>
      <p:sp>
        <p:nvSpPr>
          <p:cNvPr id="118" name="Frame 117"/>
          <p:cNvSpPr/>
          <p:nvPr/>
        </p:nvSpPr>
        <p:spPr>
          <a:xfrm>
            <a:off x="7586267" y="2023872"/>
            <a:ext cx="4523774" cy="2372373"/>
          </a:xfrm>
          <a:prstGeom prst="fram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9" name="Down Arrow 118"/>
          <p:cNvSpPr/>
          <p:nvPr/>
        </p:nvSpPr>
        <p:spPr>
          <a:xfrm>
            <a:off x="9378857" y="304125"/>
            <a:ext cx="881742" cy="1671091"/>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218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p:tgtEl>
                                          <p:spTgt spid="119"/>
                                        </p:tgtEl>
                                        <p:attrNameLst>
                                          <p:attrName>ppt_y</p:attrName>
                                        </p:attrNameLst>
                                      </p:cBhvr>
                                      <p:tavLst>
                                        <p:tav tm="0">
                                          <p:val>
                                            <p:strVal val="#ppt_y+#ppt_h*1.125000"/>
                                          </p:val>
                                        </p:tav>
                                        <p:tav tm="100000">
                                          <p:val>
                                            <p:strVal val="#ppt_y"/>
                                          </p:val>
                                        </p:tav>
                                      </p:tavLst>
                                    </p:anim>
                                    <p:animEffect transition="in" filter="wipe(up)">
                                      <p:cBhvr>
                                        <p:cTn id="8" dur="500"/>
                                        <p:tgtEl>
                                          <p:spTgt spid="11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18"/>
                                        </p:tgtEl>
                                        <p:attrNameLst>
                                          <p:attrName>style.visibility</p:attrName>
                                        </p:attrNameLst>
                                      </p:cBhvr>
                                      <p:to>
                                        <p:strVal val="visible"/>
                                      </p:to>
                                    </p:set>
                                    <p:anim calcmode="lin" valueType="num">
                                      <p:cBhvr additive="base">
                                        <p:cTn id="13" dur="500"/>
                                        <p:tgtEl>
                                          <p:spTgt spid="118"/>
                                        </p:tgtEl>
                                        <p:attrNameLst>
                                          <p:attrName>ppt_y</p:attrName>
                                        </p:attrNameLst>
                                      </p:cBhvr>
                                      <p:tavLst>
                                        <p:tav tm="0">
                                          <p:val>
                                            <p:strVal val="#ppt_y+#ppt_h*1.125000"/>
                                          </p:val>
                                        </p:tav>
                                        <p:tav tm="100000">
                                          <p:val>
                                            <p:strVal val="#ppt_y"/>
                                          </p:val>
                                        </p:tav>
                                      </p:tavLst>
                                    </p:anim>
                                    <p:animEffect transition="in" filter="wipe(up)">
                                      <p:cBhvr>
                                        <p:cTn id="14"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45771" y="643466"/>
            <a:ext cx="3243789" cy="5568739"/>
          </a:xfrm>
          <a:prstGeom prst="rect">
            <a:avLst/>
          </a:prstGeom>
        </p:spPr>
      </p:pic>
      <p:sp>
        <p:nvSpPr>
          <p:cNvPr id="11" name="Down Arrow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chemeClr val="bg1"/>
                </a:solidFill>
                <a:latin typeface="+mj-lt"/>
                <a:ea typeface="+mj-ea"/>
                <a:cs typeface="+mj-cs"/>
              </a:rPr>
              <a:t>World’s strongest baby</a:t>
            </a:r>
          </a:p>
        </p:txBody>
      </p:sp>
    </p:spTree>
    <p:extLst>
      <p:ext uri="{BB962C8B-B14F-4D97-AF65-F5344CB8AC3E}">
        <p14:creationId xmlns:p14="http://schemas.microsoft.com/office/powerpoint/2010/main" val="23780470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13216"/>
            <a:ext cx="10515600" cy="1325563"/>
          </a:xfrm>
        </p:spPr>
        <p:txBody>
          <a:bodyPr/>
          <a:lstStyle/>
          <a:p>
            <a:r>
              <a:rPr lang="en-US" dirty="0" err="1" smtClean="0"/>
              <a:t>Acceleron</a:t>
            </a:r>
            <a:r>
              <a:rPr lang="en-US" dirty="0" smtClean="0"/>
              <a:t>/ACE-083: Physiologic mechanism: </a:t>
            </a:r>
            <a:endParaRPr lang="en-US" dirty="0"/>
          </a:p>
        </p:txBody>
      </p:sp>
      <p:sp>
        <p:nvSpPr>
          <p:cNvPr id="3" name="Content Placeholder 2"/>
          <p:cNvSpPr>
            <a:spLocks noGrp="1"/>
          </p:cNvSpPr>
          <p:nvPr>
            <p:ph idx="1"/>
          </p:nvPr>
        </p:nvSpPr>
        <p:spPr/>
        <p:txBody>
          <a:bodyPr>
            <a:normAutofit/>
          </a:bodyPr>
          <a:lstStyle/>
          <a:p>
            <a:r>
              <a:rPr lang="en-US" dirty="0" err="1" smtClean="0"/>
              <a:t>Myostatin</a:t>
            </a:r>
            <a:r>
              <a:rPr lang="en-US" dirty="0" smtClean="0"/>
              <a:t> is a protein produced and released by myocytes (also known as a muscle cell) which </a:t>
            </a:r>
            <a:r>
              <a:rPr lang="en-US" b="1" dirty="0" smtClean="0"/>
              <a:t>inhibits muscle cell growth and differentiation </a:t>
            </a:r>
            <a:r>
              <a:rPr lang="en-US" dirty="0" smtClean="0"/>
              <a:t>(</a:t>
            </a:r>
            <a:r>
              <a:rPr lang="en-US" dirty="0" err="1" smtClean="0"/>
              <a:t>myogenesis</a:t>
            </a:r>
            <a:r>
              <a:rPr lang="en-US" dirty="0" smtClean="0"/>
              <a:t>)</a:t>
            </a:r>
          </a:p>
          <a:p>
            <a:endParaRPr lang="en-US" dirty="0" smtClean="0"/>
          </a:p>
          <a:p>
            <a:r>
              <a:rPr lang="en-US" dirty="0" smtClean="0"/>
              <a:t>ACE-083 binds to and inhibits select proteins that negatively regulate (reduce) muscle growth, such as </a:t>
            </a:r>
            <a:r>
              <a:rPr lang="en-US" b="1" dirty="0" err="1" smtClean="0"/>
              <a:t>Myostatin</a:t>
            </a:r>
            <a:r>
              <a:rPr lang="en-US" dirty="0"/>
              <a:t> (also known as growth differentiation factor 8, abbreviated GDF-8) </a:t>
            </a:r>
            <a:endParaRPr lang="en-US" dirty="0" smtClean="0"/>
          </a:p>
        </p:txBody>
      </p:sp>
    </p:spTree>
    <p:extLst>
      <p:ext uri="{BB962C8B-B14F-4D97-AF65-F5344CB8AC3E}">
        <p14:creationId xmlns:p14="http://schemas.microsoft.com/office/powerpoint/2010/main" val="21023867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Acceleron</a:t>
            </a:r>
            <a:r>
              <a:rPr lang="en-US" dirty="0" smtClean="0"/>
              <a:t>: ACE-083</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7646" y="1690688"/>
            <a:ext cx="5195637" cy="3505200"/>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5388" y="1690688"/>
            <a:ext cx="5261811" cy="3505200"/>
          </a:xfrm>
          <a:prstGeom prst="rect">
            <a:avLst/>
          </a:prstGeom>
        </p:spPr>
      </p:pic>
    </p:spTree>
    <p:extLst>
      <p:ext uri="{BB962C8B-B14F-4D97-AF65-F5344CB8AC3E}">
        <p14:creationId xmlns:p14="http://schemas.microsoft.com/office/powerpoint/2010/main" val="20094161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33002" y="365125"/>
            <a:ext cx="10520702" cy="1325563"/>
          </a:xfrm>
        </p:spPr>
        <p:txBody>
          <a:bodyPr>
            <a:normAutofit/>
          </a:bodyPr>
          <a:lstStyle/>
          <a:p>
            <a:r>
              <a:rPr lang="en-US" dirty="0" err="1"/>
              <a:t>Acceleron</a:t>
            </a:r>
            <a:r>
              <a:rPr lang="en-US" dirty="0"/>
              <a:t>: ACE-083</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1557986811"/>
              </p:ext>
            </p:extLst>
          </p:nvPr>
        </p:nvGraphicFramePr>
        <p:xfrm>
          <a:off x="838200" y="2022475"/>
          <a:ext cx="10515600" cy="4154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23326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8518" y="1690688"/>
            <a:ext cx="7243482" cy="5167312"/>
          </a:xfrm>
          <a:custGeom>
            <a:avLst/>
            <a:gdLst>
              <a:gd name="connsiteX0" fmla="*/ 0 w 7243482"/>
              <a:gd name="connsiteY0" fmla="*/ 0 h 5167312"/>
              <a:gd name="connsiteX1" fmla="*/ 7243482 w 7243482"/>
              <a:gd name="connsiteY1" fmla="*/ 0 h 5167312"/>
              <a:gd name="connsiteX2" fmla="*/ 7243482 w 7243482"/>
              <a:gd name="connsiteY2" fmla="*/ 5167312 h 5167312"/>
              <a:gd name="connsiteX3" fmla="*/ 221324 w 7243482"/>
              <a:gd name="connsiteY3" fmla="*/ 5167312 h 5167312"/>
              <a:gd name="connsiteX4" fmla="*/ 2615203 w 7243482"/>
              <a:gd name="connsiteY4" fmla="*/ 952 h 5167312"/>
              <a:gd name="connsiteX5" fmla="*/ 0 w 7243482"/>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3482" h="5167312">
                <a:moveTo>
                  <a:pt x="0" y="0"/>
                </a:moveTo>
                <a:lnTo>
                  <a:pt x="7243482" y="0"/>
                </a:lnTo>
                <a:lnTo>
                  <a:pt x="7243482" y="5167312"/>
                </a:lnTo>
                <a:lnTo>
                  <a:pt x="221324" y="5167312"/>
                </a:lnTo>
                <a:lnTo>
                  <a:pt x="2615203" y="952"/>
                </a:lnTo>
                <a:lnTo>
                  <a:pt x="0" y="95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0"/>
            <a:ext cx="7399176" cy="5166360"/>
          </a:xfrm>
          <a:custGeom>
            <a:avLst/>
            <a:gdLst>
              <a:gd name="connsiteX0" fmla="*/ 0 w 7399176"/>
              <a:gd name="connsiteY0" fmla="*/ 0 h 5166360"/>
              <a:gd name="connsiteX1" fmla="*/ 7399176 w 7399176"/>
              <a:gd name="connsiteY1" fmla="*/ 0 h 5166360"/>
              <a:gd name="connsiteX2" fmla="*/ 5005297 w 7399176"/>
              <a:gd name="connsiteY2" fmla="*/ 5166360 h 5166360"/>
              <a:gd name="connsiteX3" fmla="*/ 0 w 7399176"/>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7399176" h="5166360">
                <a:moveTo>
                  <a:pt x="0" y="0"/>
                </a:moveTo>
                <a:lnTo>
                  <a:pt x="7399176" y="0"/>
                </a:lnTo>
                <a:lnTo>
                  <a:pt x="5005297" y="5166360"/>
                </a:lnTo>
                <a:lnTo>
                  <a:pt x="0" y="5166360"/>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869" y="3568443"/>
            <a:ext cx="5013289" cy="2415263"/>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sp>
        <p:nvSpPr>
          <p:cNvPr id="2" name="Title 1"/>
          <p:cNvSpPr>
            <a:spLocks noGrp="1"/>
          </p:cNvSpPr>
          <p:nvPr>
            <p:ph type="title"/>
          </p:nvPr>
        </p:nvSpPr>
        <p:spPr>
          <a:xfrm>
            <a:off x="838200" y="365125"/>
            <a:ext cx="10515600" cy="1325563"/>
          </a:xfrm>
        </p:spPr>
        <p:txBody>
          <a:bodyPr>
            <a:normAutofit/>
          </a:bodyPr>
          <a:lstStyle/>
          <a:p>
            <a:r>
              <a:rPr lang="en-US" dirty="0" err="1"/>
              <a:t>Acceleron</a:t>
            </a:r>
            <a:r>
              <a:rPr lang="en-US" dirty="0"/>
              <a:t>: ACE-083</a:t>
            </a:r>
          </a:p>
        </p:txBody>
      </p:sp>
      <p:sp>
        <p:nvSpPr>
          <p:cNvPr id="3" name="Content Placeholder 2"/>
          <p:cNvSpPr>
            <a:spLocks noGrp="1"/>
          </p:cNvSpPr>
          <p:nvPr>
            <p:ph idx="1"/>
          </p:nvPr>
        </p:nvSpPr>
        <p:spPr>
          <a:xfrm>
            <a:off x="838200" y="2012865"/>
            <a:ext cx="4317322" cy="4164098"/>
          </a:xfrm>
        </p:spPr>
        <p:txBody>
          <a:bodyPr anchor="ctr">
            <a:normAutofit/>
          </a:bodyPr>
          <a:lstStyle/>
          <a:p>
            <a:r>
              <a:rPr lang="en-US" sz="2000">
                <a:solidFill>
                  <a:schemeClr val="bg1"/>
                </a:solidFill>
              </a:rPr>
              <a:t>First indication of ACE-083 has been targeted for FSHD</a:t>
            </a:r>
          </a:p>
        </p:txBody>
      </p:sp>
    </p:spTree>
    <p:extLst>
      <p:ext uri="{BB962C8B-B14F-4D97-AF65-F5344CB8AC3E}">
        <p14:creationId xmlns:p14="http://schemas.microsoft.com/office/powerpoint/2010/main" val="30912343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27587"/>
          <a:stretch/>
        </p:blipFill>
        <p:spPr>
          <a:xfrm>
            <a:off x="4639056" y="10"/>
            <a:ext cx="7552944" cy="6857990"/>
          </a:xfrm>
          <a:prstGeom prst="rect">
            <a:avLst/>
          </a:prstGeom>
          <a:effectLst/>
        </p:spPr>
      </p:pic>
      <p:sp>
        <p:nvSpPr>
          <p:cNvPr id="6" name="Content Placeholder 5"/>
          <p:cNvSpPr>
            <a:spLocks noGrp="1"/>
          </p:cNvSpPr>
          <p:nvPr>
            <p:ph idx="1"/>
          </p:nvPr>
        </p:nvSpPr>
        <p:spPr>
          <a:xfrm>
            <a:off x="648931" y="2438400"/>
            <a:ext cx="3651466" cy="3785419"/>
          </a:xfrm>
          <a:prstGeom prst="rect">
            <a:avLst/>
          </a:prstGeom>
        </p:spPr>
        <p:txBody>
          <a:bodyPr>
            <a:normAutofit/>
          </a:bodyPr>
          <a:lstStyle/>
          <a:p>
            <a:r>
              <a:rPr lang="en-US" sz="1800" dirty="0"/>
              <a:t>UC Davis Health is apart of the multi-center </a:t>
            </a:r>
            <a:r>
              <a:rPr lang="en-US" sz="1800" dirty="0" err="1" smtClean="0"/>
              <a:t>Acceleron</a:t>
            </a:r>
            <a:r>
              <a:rPr lang="en-US" sz="1800" dirty="0" smtClean="0"/>
              <a:t>/ACE-083 </a:t>
            </a:r>
            <a:r>
              <a:rPr lang="en-US" sz="1800" dirty="0"/>
              <a:t>trial</a:t>
            </a:r>
          </a:p>
          <a:p>
            <a:endParaRPr lang="en-US" sz="1800" dirty="0"/>
          </a:p>
          <a:p>
            <a:r>
              <a:rPr lang="en-US" sz="1800" dirty="0"/>
              <a:t>Focal - Looking at the biceps and tibialis anterior</a:t>
            </a:r>
          </a:p>
          <a:p>
            <a:endParaRPr lang="en-US" sz="1800" dirty="0"/>
          </a:p>
          <a:p>
            <a:r>
              <a:rPr lang="en-US" sz="1800" dirty="0"/>
              <a:t>Drug has appeared to be safe and tolerable in patients</a:t>
            </a:r>
          </a:p>
          <a:p>
            <a:endParaRPr lang="en-US" sz="1800" dirty="0"/>
          </a:p>
        </p:txBody>
      </p:sp>
    </p:spTree>
    <p:extLst>
      <p:ext uri="{BB962C8B-B14F-4D97-AF65-F5344CB8AC3E}">
        <p14:creationId xmlns:p14="http://schemas.microsoft.com/office/powerpoint/2010/main" val="42647759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33002" y="365125"/>
            <a:ext cx="10520702" cy="1325563"/>
          </a:xfrm>
        </p:spPr>
        <p:txBody>
          <a:bodyPr>
            <a:normAutofit/>
          </a:bodyPr>
          <a:lstStyle/>
          <a:p>
            <a:r>
              <a:rPr lang="en-US" dirty="0"/>
              <a:t>Objectives:</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334554669"/>
              </p:ext>
            </p:extLst>
          </p:nvPr>
        </p:nvGraphicFramePr>
        <p:xfrm>
          <a:off x="838200" y="2022475"/>
          <a:ext cx="105156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631098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9768" b="11560"/>
          <a:stretch/>
        </p:blipFill>
        <p:spPr>
          <a:xfrm>
            <a:off x="20" y="10"/>
            <a:ext cx="12191980" cy="6857990"/>
          </a:xfrm>
          <a:prstGeom prst="rect">
            <a:avLst/>
          </a:prstGeom>
        </p:spPr>
      </p:pic>
    </p:spTree>
    <p:extLst>
      <p:ext uri="{BB962C8B-B14F-4D97-AF65-F5344CB8AC3E}">
        <p14:creationId xmlns:p14="http://schemas.microsoft.com/office/powerpoint/2010/main" val="23204967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3621" b="17982"/>
          <a:stretch/>
        </p:blipFill>
        <p:spPr>
          <a:xfrm>
            <a:off x="20" y="10"/>
            <a:ext cx="12191980" cy="6857990"/>
          </a:xfrm>
          <a:prstGeom prst="rect">
            <a:avLst/>
          </a:prstGeom>
        </p:spPr>
      </p:pic>
    </p:spTree>
    <p:extLst>
      <p:ext uri="{BB962C8B-B14F-4D97-AF65-F5344CB8AC3E}">
        <p14:creationId xmlns:p14="http://schemas.microsoft.com/office/powerpoint/2010/main" val="3766177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16033"/>
          <a:stretch/>
        </p:blipFill>
        <p:spPr>
          <a:xfrm>
            <a:off x="20" y="10"/>
            <a:ext cx="4635571" cy="6857990"/>
          </a:xfrm>
          <a:prstGeom prst="rect">
            <a:avLst/>
          </a:prstGeom>
          <a:effectLst/>
        </p:spPr>
      </p:pic>
      <p:cxnSp>
        <p:nvCxnSpPr>
          <p:cNvPr id="13" name="Straight Connector 12"/>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a:solidFill>
              <a:srgbClr val="40506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965430" y="629268"/>
            <a:ext cx="6586491" cy="1286160"/>
          </a:xfrm>
        </p:spPr>
        <p:txBody>
          <a:bodyPr anchor="b">
            <a:normAutofit/>
          </a:bodyPr>
          <a:lstStyle/>
          <a:p>
            <a:r>
              <a:rPr lang="en-US" sz="4100" dirty="0"/>
              <a:t>FSHD </a:t>
            </a:r>
            <a:r>
              <a:rPr lang="en-US" sz="4100" dirty="0" err="1"/>
              <a:t>Acceleron</a:t>
            </a:r>
            <a:r>
              <a:rPr lang="en-US" sz="4100" dirty="0"/>
              <a:t> (ACE-083) Contact</a:t>
            </a:r>
          </a:p>
        </p:txBody>
      </p:sp>
      <p:sp>
        <p:nvSpPr>
          <p:cNvPr id="9" name="Content Placeholder 8"/>
          <p:cNvSpPr>
            <a:spLocks noGrp="1"/>
          </p:cNvSpPr>
          <p:nvPr>
            <p:ph idx="1"/>
          </p:nvPr>
        </p:nvSpPr>
        <p:spPr>
          <a:xfrm>
            <a:off x="4965431" y="2438400"/>
            <a:ext cx="6586489" cy="3785419"/>
          </a:xfrm>
        </p:spPr>
        <p:txBody>
          <a:bodyPr>
            <a:normAutofit/>
          </a:bodyPr>
          <a:lstStyle/>
          <a:p>
            <a:pPr marL="0" indent="0">
              <a:buNone/>
            </a:pPr>
            <a:r>
              <a:rPr lang="en-US" sz="2000" dirty="0"/>
              <a:t>Colleen </a:t>
            </a:r>
            <a:r>
              <a:rPr lang="en-US" sz="2000" dirty="0" err="1"/>
              <a:t>Anthonisen</a:t>
            </a:r>
            <a:r>
              <a:rPr lang="en-US" sz="2000" dirty="0"/>
              <a:t>, CCRP</a:t>
            </a:r>
          </a:p>
          <a:p>
            <a:pPr marL="0" indent="0">
              <a:buNone/>
            </a:pPr>
            <a:r>
              <a:rPr lang="en-US" sz="2000" dirty="0"/>
              <a:t>Clinical Research Coordinator / Clinical Evaluator</a:t>
            </a:r>
          </a:p>
          <a:p>
            <a:pPr marL="0" indent="0">
              <a:buNone/>
            </a:pPr>
            <a:r>
              <a:rPr lang="en-US" sz="2000" dirty="0"/>
              <a:t>Neuromuscular Research Center </a:t>
            </a:r>
          </a:p>
          <a:p>
            <a:pPr marL="0" indent="0">
              <a:buNone/>
            </a:pPr>
            <a:r>
              <a:rPr lang="en-US" sz="2000" dirty="0"/>
              <a:t>Department of Physical Medicine &amp; Rehabilitation</a:t>
            </a:r>
            <a:br>
              <a:rPr lang="en-US" sz="2000" dirty="0"/>
            </a:br>
            <a:r>
              <a:rPr lang="en-US" sz="2000" dirty="0"/>
              <a:t>Phone: 916-734-4307 </a:t>
            </a:r>
          </a:p>
          <a:p>
            <a:pPr marL="0" indent="0">
              <a:buNone/>
            </a:pPr>
            <a:r>
              <a:rPr lang="en-US" sz="2000" dirty="0"/>
              <a:t>Fax: 916-734-6199</a:t>
            </a:r>
          </a:p>
          <a:p>
            <a:pPr marL="0" indent="0">
              <a:buNone/>
            </a:pPr>
            <a:r>
              <a:rPr lang="en-US" sz="2000" dirty="0"/>
              <a:t>Pager: 916-816-3080</a:t>
            </a:r>
            <a:br>
              <a:rPr lang="en-US" sz="2000" dirty="0"/>
            </a:br>
            <a:r>
              <a:rPr lang="en-US" sz="2000" dirty="0"/>
              <a:t>4860 Y St. Suite 3850 Sacramento, CA 95817</a:t>
            </a:r>
          </a:p>
          <a:p>
            <a:endParaRPr lang="en-US" sz="2000" dirty="0"/>
          </a:p>
        </p:txBody>
      </p:sp>
    </p:spTree>
    <p:extLst>
      <p:ext uri="{BB962C8B-B14F-4D97-AF65-F5344CB8AC3E}">
        <p14:creationId xmlns:p14="http://schemas.microsoft.com/office/powerpoint/2010/main" val="42884645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2897" y="5004581"/>
            <a:ext cx="962395" cy="96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5" y="4865965"/>
            <a:ext cx="293695" cy="2936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40080" y="595293"/>
            <a:ext cx="5676637" cy="3463951"/>
          </a:xfrm>
        </p:spPr>
        <p:txBody>
          <a:bodyPr anchor="ctr">
            <a:normAutofit/>
          </a:bodyPr>
          <a:lstStyle/>
          <a:p>
            <a:r>
              <a:rPr lang="en-US" sz="1800">
                <a:hlinkClick r:id="rId2"/>
              </a:rPr>
              <a:t>https://www.facebook.com/UCDavisPMR/</a:t>
            </a:r>
            <a:endParaRPr lang="en-US" sz="1800"/>
          </a:p>
          <a:p>
            <a:endParaRPr lang="en-US" sz="1800"/>
          </a:p>
          <a:p>
            <a:r>
              <a:rPr lang="en-US" sz="1800"/>
              <a:t>http://www.ucdmc.ucdavis.edu/pmr/patient_services/clinic/neuromuscular.html</a:t>
            </a:r>
          </a:p>
        </p:txBody>
      </p:sp>
    </p:spTree>
    <p:extLst>
      <p:ext uri="{BB962C8B-B14F-4D97-AF65-F5344CB8AC3E}">
        <p14:creationId xmlns:p14="http://schemas.microsoft.com/office/powerpoint/2010/main" val="808134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a:t>
            </a:r>
            <a:br>
              <a:rPr lang="en-US" dirty="0" smtClean="0"/>
            </a:br>
            <a:endParaRPr lang="en-US" dirty="0"/>
          </a:p>
        </p:txBody>
      </p:sp>
      <p:sp>
        <p:nvSpPr>
          <p:cNvPr id="3" name="Content Placeholder 2"/>
          <p:cNvSpPr>
            <a:spLocks noGrp="1"/>
          </p:cNvSpPr>
          <p:nvPr>
            <p:ph idx="1"/>
          </p:nvPr>
        </p:nvSpPr>
        <p:spPr/>
        <p:txBody>
          <a:bodyPr/>
          <a:lstStyle/>
          <a:p>
            <a:r>
              <a:rPr lang="en-US" dirty="0"/>
              <a:t>1.	Han JJ, </a:t>
            </a:r>
            <a:r>
              <a:rPr lang="en-US" dirty="0" err="1"/>
              <a:t>Kurillo</a:t>
            </a:r>
            <a:r>
              <a:rPr lang="en-US" dirty="0"/>
              <a:t> G, </a:t>
            </a:r>
            <a:r>
              <a:rPr lang="en-US" dirty="0" err="1"/>
              <a:t>Abresch</a:t>
            </a:r>
            <a:r>
              <a:rPr lang="en-US" dirty="0"/>
              <a:t> RT, de </a:t>
            </a:r>
            <a:r>
              <a:rPr lang="en-US" dirty="0" err="1"/>
              <a:t>Bie</a:t>
            </a:r>
            <a:r>
              <a:rPr lang="en-US" dirty="0"/>
              <a:t> E, </a:t>
            </a:r>
            <a:r>
              <a:rPr lang="en-US" dirty="0" err="1"/>
              <a:t>Nicorici</a:t>
            </a:r>
            <a:r>
              <a:rPr lang="en-US" dirty="0"/>
              <a:t> A, </a:t>
            </a:r>
            <a:r>
              <a:rPr lang="en-US" dirty="0" err="1"/>
              <a:t>Bajcsy</a:t>
            </a:r>
            <a:r>
              <a:rPr lang="en-US" dirty="0"/>
              <a:t> R. Reachable workspace in </a:t>
            </a:r>
            <a:r>
              <a:rPr lang="en-US" dirty="0" err="1"/>
              <a:t>facioscapulohumeral</a:t>
            </a:r>
            <a:r>
              <a:rPr lang="en-US" dirty="0"/>
              <a:t> muscular dystrophy (FSHD) by Kinect. </a:t>
            </a:r>
            <a:r>
              <a:rPr lang="en-US" i="1" dirty="0"/>
              <a:t>Muscle &amp; nerve. </a:t>
            </a:r>
            <a:r>
              <a:rPr lang="en-US" dirty="0"/>
              <a:t>2015;51(2):168-175</a:t>
            </a:r>
            <a:r>
              <a:rPr lang="en-US" dirty="0" smtClean="0"/>
              <a:t>.</a:t>
            </a:r>
          </a:p>
          <a:p>
            <a:r>
              <a:rPr lang="en-US" dirty="0" smtClean="0">
                <a:hlinkClick r:id="rId3"/>
              </a:rPr>
              <a:t>http://acceleronpharma.com/product-candidates/ace-083/</a:t>
            </a:r>
            <a:endParaRPr lang="en-US" dirty="0" smtClean="0"/>
          </a:p>
          <a:p>
            <a:r>
              <a:rPr lang="en-US" dirty="0" smtClean="0"/>
              <a:t>https://</a:t>
            </a:r>
            <a:r>
              <a:rPr lang="en-US" dirty="0" err="1" smtClean="0"/>
              <a:t>www.clinicaltrials.gov</a:t>
            </a:r>
            <a:r>
              <a:rPr lang="en-US" dirty="0" smtClean="0"/>
              <a:t>/ct2/show/NCT02927080?cond=</a:t>
            </a:r>
            <a:r>
              <a:rPr lang="en-US" dirty="0" err="1" smtClean="0"/>
              <a:t>fshd&amp;draw</a:t>
            </a:r>
            <a:r>
              <a:rPr lang="en-US" dirty="0" smtClean="0"/>
              <a:t>=1&amp;rank=6</a:t>
            </a:r>
            <a:endParaRPr lang="en-US" dirty="0"/>
          </a:p>
          <a:p>
            <a:endParaRPr lang="en-US" dirty="0"/>
          </a:p>
        </p:txBody>
      </p:sp>
    </p:spTree>
    <p:extLst>
      <p:ext uri="{BB962C8B-B14F-4D97-AF65-F5344CB8AC3E}">
        <p14:creationId xmlns:p14="http://schemas.microsoft.com/office/powerpoint/2010/main" val="19969194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4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53051" y="2657476"/>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2660091"/>
            <a:ext cx="7122523" cy="4197911"/>
          </a:xfrm>
          <a:custGeom>
            <a:avLst/>
            <a:gdLst>
              <a:gd name="connsiteX0" fmla="*/ 0 w 7122523"/>
              <a:gd name="connsiteY0" fmla="*/ 4197911 h 4197911"/>
              <a:gd name="connsiteX1" fmla="*/ 7122523 w 7122523"/>
              <a:gd name="connsiteY1" fmla="*/ 4197911 h 4197911"/>
              <a:gd name="connsiteX2" fmla="*/ 5177382 w 7122523"/>
              <a:gd name="connsiteY2" fmla="*/ 0 h 4197911"/>
              <a:gd name="connsiteX3" fmla="*/ 5171159 w 7122523"/>
              <a:gd name="connsiteY3" fmla="*/ 0 h 4197911"/>
              <a:gd name="connsiteX4" fmla="*/ 3981368 w 7122523"/>
              <a:gd name="connsiteY4" fmla="*/ 0 h 4197911"/>
              <a:gd name="connsiteX5" fmla="*/ 2331323 w 7122523"/>
              <a:gd name="connsiteY5" fmla="*/ 0 h 4197911"/>
              <a:gd name="connsiteX6" fmla="*/ 0 w 7122523"/>
              <a:gd name="connsiteY6" fmla="*/ 0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2523" h="4197911">
                <a:moveTo>
                  <a:pt x="0" y="4197911"/>
                </a:moveTo>
                <a:lnTo>
                  <a:pt x="7122523" y="4197911"/>
                </a:lnTo>
                <a:lnTo>
                  <a:pt x="5177382" y="0"/>
                </a:lnTo>
                <a:lnTo>
                  <a:pt x="5171159" y="0"/>
                </a:lnTo>
                <a:lnTo>
                  <a:pt x="3981368" y="0"/>
                </a:lnTo>
                <a:lnTo>
                  <a:pt x="2331323" y="0"/>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3466" r="-3" b="32713"/>
          <a:stretch/>
        </p:blipFill>
        <p:spPr>
          <a:xfrm>
            <a:off x="7381876" y="10"/>
            <a:ext cx="4810125" cy="2501827"/>
          </a:xfrm>
          <a:custGeom>
            <a:avLst/>
            <a:gdLst>
              <a:gd name="connsiteX0" fmla="*/ 1159248 w 4810125"/>
              <a:gd name="connsiteY0" fmla="*/ 0 h 2501837"/>
              <a:gd name="connsiteX1" fmla="*/ 4810125 w 4810125"/>
              <a:gd name="connsiteY1" fmla="*/ 0 h 2501837"/>
              <a:gd name="connsiteX2" fmla="*/ 4810125 w 4810125"/>
              <a:gd name="connsiteY2" fmla="*/ 2501837 h 2501837"/>
              <a:gd name="connsiteX3" fmla="*/ 0 w 4810125"/>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4810125" h="2501837">
                <a:moveTo>
                  <a:pt x="1159248" y="0"/>
                </a:moveTo>
                <a:lnTo>
                  <a:pt x="4810125" y="0"/>
                </a:lnTo>
                <a:lnTo>
                  <a:pt x="4810125" y="2501837"/>
                </a:lnTo>
                <a:lnTo>
                  <a:pt x="0" y="2501837"/>
                </a:lnTo>
                <a:close/>
              </a:path>
            </a:pathLst>
          </a:cu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9807" r="1" b="27058"/>
          <a:stretch/>
        </p:blipFill>
        <p:spPr>
          <a:xfrm>
            <a:off x="4687635" y="-3618"/>
            <a:ext cx="3677817" cy="2505456"/>
          </a:xfrm>
          <a:custGeom>
            <a:avLst/>
            <a:gdLst>
              <a:gd name="connsiteX0" fmla="*/ 1160926 w 3677817"/>
              <a:gd name="connsiteY0" fmla="*/ 0 h 2505456"/>
              <a:gd name="connsiteX1" fmla="*/ 3677817 w 3677817"/>
              <a:gd name="connsiteY1" fmla="*/ 0 h 2505456"/>
              <a:gd name="connsiteX2" fmla="*/ 2516891 w 3677817"/>
              <a:gd name="connsiteY2" fmla="*/ 2505456 h 2505456"/>
              <a:gd name="connsiteX3" fmla="*/ 0 w 3677817"/>
              <a:gd name="connsiteY3" fmla="*/ 2505456 h 2505456"/>
            </a:gdLst>
            <a:ahLst/>
            <a:cxnLst>
              <a:cxn ang="0">
                <a:pos x="connsiteX0" y="connsiteY0"/>
              </a:cxn>
              <a:cxn ang="0">
                <a:pos x="connsiteX1" y="connsiteY1"/>
              </a:cxn>
              <a:cxn ang="0">
                <a:pos x="connsiteX2" y="connsiteY2"/>
              </a:cxn>
              <a:cxn ang="0">
                <a:pos x="connsiteX3" y="connsiteY3"/>
              </a:cxn>
            </a:cxnLst>
            <a:rect l="l" t="t" r="r" b="b"/>
            <a:pathLst>
              <a:path w="3677817" h="2505456">
                <a:moveTo>
                  <a:pt x="1160926" y="0"/>
                </a:moveTo>
                <a:lnTo>
                  <a:pt x="3677817" y="0"/>
                </a:lnTo>
                <a:lnTo>
                  <a:pt x="2516891" y="2505456"/>
                </a:lnTo>
                <a:lnTo>
                  <a:pt x="0" y="2505456"/>
                </a:lnTo>
                <a:close/>
              </a:path>
            </a:pathLst>
          </a:cu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19886" r="-1" b="19335"/>
          <a:stretch/>
        </p:blipFill>
        <p:spPr>
          <a:xfrm>
            <a:off x="2283613" y="-3620"/>
            <a:ext cx="3393943" cy="2502843"/>
          </a:xfrm>
          <a:custGeom>
            <a:avLst/>
            <a:gdLst>
              <a:gd name="connsiteX0" fmla="*/ 1159715 w 3393943"/>
              <a:gd name="connsiteY0" fmla="*/ 0 h 2502843"/>
              <a:gd name="connsiteX1" fmla="*/ 3393943 w 3393943"/>
              <a:gd name="connsiteY1" fmla="*/ 0 h 2502843"/>
              <a:gd name="connsiteX2" fmla="*/ 2234228 w 3393943"/>
              <a:gd name="connsiteY2" fmla="*/ 2502843 h 2502843"/>
              <a:gd name="connsiteX3" fmla="*/ 0 w 3393943"/>
              <a:gd name="connsiteY3" fmla="*/ 2502843 h 2502843"/>
            </a:gdLst>
            <a:ahLst/>
            <a:cxnLst>
              <a:cxn ang="0">
                <a:pos x="connsiteX0" y="connsiteY0"/>
              </a:cxn>
              <a:cxn ang="0">
                <a:pos x="connsiteX1" y="connsiteY1"/>
              </a:cxn>
              <a:cxn ang="0">
                <a:pos x="connsiteX2" y="connsiteY2"/>
              </a:cxn>
              <a:cxn ang="0">
                <a:pos x="connsiteX3" y="connsiteY3"/>
              </a:cxn>
            </a:cxnLst>
            <a:rect l="l" t="t" r="r" b="b"/>
            <a:pathLst>
              <a:path w="3393943" h="2502843">
                <a:moveTo>
                  <a:pt x="1159715" y="0"/>
                </a:moveTo>
                <a:lnTo>
                  <a:pt x="3393943" y="0"/>
                </a:lnTo>
                <a:lnTo>
                  <a:pt x="2234228" y="2502843"/>
                </a:lnTo>
                <a:lnTo>
                  <a:pt x="0" y="2502843"/>
                </a:lnTo>
                <a:close/>
              </a:path>
            </a:pathLst>
          </a:custGeom>
        </p:spPr>
      </p:pic>
      <p:pic>
        <p:nvPicPr>
          <p:cNvPr id="12" name="Content Placeholder 3"/>
          <p:cNvPicPr>
            <a:picLocks noChangeAspect="1"/>
          </p:cNvPicPr>
          <p:nvPr/>
        </p:nvPicPr>
        <p:blipFill rotWithShape="1">
          <a:blip r:embed="rId6">
            <a:extLst>
              <a:ext uri="{28A0092B-C50C-407E-A947-70E740481C1C}">
                <a14:useLocalDpi xmlns:a14="http://schemas.microsoft.com/office/drawing/2010/main" val="0"/>
              </a:ext>
            </a:extLst>
          </a:blip>
          <a:srcRect t="11253" r="1" b="25254"/>
          <a:stretch/>
        </p:blipFill>
        <p:spPr>
          <a:xfrm>
            <a:off x="1" y="-6235"/>
            <a:ext cx="3255403" cy="2505456"/>
          </a:xfrm>
          <a:custGeom>
            <a:avLst/>
            <a:gdLst>
              <a:gd name="connsiteX0" fmla="*/ 0 w 3255403"/>
              <a:gd name="connsiteY0" fmla="*/ 0 h 2505456"/>
              <a:gd name="connsiteX1" fmla="*/ 3255403 w 3255403"/>
              <a:gd name="connsiteY1" fmla="*/ 0 h 2505456"/>
              <a:gd name="connsiteX2" fmla="*/ 2094477 w 3255403"/>
              <a:gd name="connsiteY2" fmla="*/ 2505456 h 2505456"/>
              <a:gd name="connsiteX3" fmla="*/ 0 w 3255403"/>
              <a:gd name="connsiteY3" fmla="*/ 2505456 h 2505456"/>
            </a:gdLst>
            <a:ahLst/>
            <a:cxnLst>
              <a:cxn ang="0">
                <a:pos x="connsiteX0" y="connsiteY0"/>
              </a:cxn>
              <a:cxn ang="0">
                <a:pos x="connsiteX1" y="connsiteY1"/>
              </a:cxn>
              <a:cxn ang="0">
                <a:pos x="connsiteX2" y="connsiteY2"/>
              </a:cxn>
              <a:cxn ang="0">
                <a:pos x="connsiteX3" y="connsiteY3"/>
              </a:cxn>
            </a:cxnLst>
            <a:rect l="l" t="t" r="r" b="b"/>
            <a:pathLst>
              <a:path w="3255403" h="2505456">
                <a:moveTo>
                  <a:pt x="0" y="0"/>
                </a:moveTo>
                <a:lnTo>
                  <a:pt x="3255403" y="0"/>
                </a:lnTo>
                <a:lnTo>
                  <a:pt x="2094477" y="2505456"/>
                </a:lnTo>
                <a:lnTo>
                  <a:pt x="0" y="2505456"/>
                </a:lnTo>
                <a:close/>
              </a:path>
            </a:pathLst>
          </a:custGeom>
        </p:spPr>
      </p:pic>
      <p:sp>
        <p:nvSpPr>
          <p:cNvPr id="14" name="Content Placeholder 13"/>
          <p:cNvSpPr>
            <a:spLocks noGrp="1"/>
          </p:cNvSpPr>
          <p:nvPr>
            <p:ph idx="1"/>
          </p:nvPr>
        </p:nvSpPr>
        <p:spPr>
          <a:xfrm>
            <a:off x="381001" y="3792363"/>
            <a:ext cx="4591050" cy="3223892"/>
          </a:xfrm>
        </p:spPr>
        <p:txBody>
          <a:bodyPr anchor="t">
            <a:normAutofit/>
          </a:bodyPr>
          <a:lstStyle/>
          <a:p>
            <a:pPr marL="0" indent="0" algn="ctr">
              <a:buNone/>
            </a:pPr>
            <a:r>
              <a:rPr lang="en-US" sz="4500" dirty="0" smtClean="0">
                <a:solidFill>
                  <a:schemeClr val="bg1"/>
                </a:solidFill>
              </a:rPr>
              <a:t>Our Mission</a:t>
            </a:r>
          </a:p>
        </p:txBody>
      </p:sp>
      <p:sp>
        <p:nvSpPr>
          <p:cNvPr id="4" name="Rectangle 3"/>
          <p:cNvSpPr/>
          <p:nvPr/>
        </p:nvSpPr>
        <p:spPr>
          <a:xfrm>
            <a:off x="7122524" y="3602269"/>
            <a:ext cx="4549409" cy="2308324"/>
          </a:xfrm>
          <a:prstGeom prst="rect">
            <a:avLst/>
          </a:prstGeom>
        </p:spPr>
        <p:txBody>
          <a:bodyPr wrap="square">
            <a:spAutoFit/>
          </a:bodyPr>
          <a:lstStyle/>
          <a:p>
            <a:pPr algn="ctr"/>
            <a:r>
              <a:rPr lang="en-US" sz="2400" dirty="0" smtClean="0">
                <a:solidFill>
                  <a:schemeClr val="bg1"/>
                </a:solidFill>
              </a:rPr>
              <a:t>To improve the health, function and quality of life of individuals with acute and chronic musculoskeletal conditions, brain and spinal cord insults, and neuromuscular disorders.</a:t>
            </a:r>
            <a:r>
              <a:rPr lang="en-US" sz="2400" dirty="0" smtClean="0"/>
              <a:t>.</a:t>
            </a:r>
            <a:endParaRPr lang="en-US" sz="2400" dirty="0">
              <a:solidFill>
                <a:schemeClr val="bg1"/>
              </a:solidFill>
            </a:endParaRPr>
          </a:p>
        </p:txBody>
      </p:sp>
    </p:spTree>
    <p:extLst>
      <p:ext uri="{BB962C8B-B14F-4D97-AF65-F5344CB8AC3E}">
        <p14:creationId xmlns:p14="http://schemas.microsoft.com/office/powerpoint/2010/main" val="8320118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242" y="701749"/>
            <a:ext cx="11504428" cy="5443870"/>
          </a:xfrm>
          <a:prstGeom prst="rect">
            <a:avLst/>
          </a:prstGeom>
        </p:spPr>
      </p:pic>
    </p:spTree>
    <p:extLst>
      <p:ext uri="{BB962C8B-B14F-4D97-AF65-F5344CB8AC3E}">
        <p14:creationId xmlns:p14="http://schemas.microsoft.com/office/powerpoint/2010/main" val="27703120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4134215354"/>
              </p:ext>
            </p:extLst>
          </p:nvPr>
        </p:nvGraphicFramePr>
        <p:xfrm>
          <a:off x="838200" y="2022475"/>
          <a:ext cx="10515600" cy="4154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561546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53913" y="5164343"/>
            <a:ext cx="4032354" cy="4569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Management Strategies</a:t>
            </a:r>
            <a:endParaRPr lang="en-US" dirty="0"/>
          </a:p>
        </p:txBody>
      </p:sp>
      <p:cxnSp>
        <p:nvCxnSpPr>
          <p:cNvPr id="7" name="Straight Arrow Connector 6"/>
          <p:cNvCxnSpPr/>
          <p:nvPr/>
        </p:nvCxnSpPr>
        <p:spPr>
          <a:xfrm flipH="1">
            <a:off x="5501383" y="4201380"/>
            <a:ext cx="1" cy="9293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397054" y="3260359"/>
            <a:ext cx="1256676" cy="74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421500" y="3252864"/>
            <a:ext cx="1214203" cy="74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501383" y="1154244"/>
            <a:ext cx="0" cy="849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rapezoid 20"/>
          <p:cNvSpPr/>
          <p:nvPr/>
        </p:nvSpPr>
        <p:spPr>
          <a:xfrm>
            <a:off x="4832446" y="2951656"/>
            <a:ext cx="1337874" cy="1216152"/>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Patient</a:t>
            </a:r>
            <a:endParaRPr lang="en-US" dirty="0"/>
          </a:p>
        </p:txBody>
      </p:sp>
      <p:sp>
        <p:nvSpPr>
          <p:cNvPr id="22" name="Smiley Face 21"/>
          <p:cNvSpPr/>
          <p:nvPr/>
        </p:nvSpPr>
        <p:spPr>
          <a:xfrm>
            <a:off x="5044183" y="2003684"/>
            <a:ext cx="914400" cy="9144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019738" y="6115986"/>
            <a:ext cx="2068642" cy="7420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Family and Care </a:t>
            </a:r>
            <a:r>
              <a:rPr lang="en-US" smtClean="0"/>
              <a:t>giver support</a:t>
            </a:r>
            <a:endParaRPr lang="en-US"/>
          </a:p>
        </p:txBody>
      </p:sp>
      <p:sp>
        <p:nvSpPr>
          <p:cNvPr id="24" name="Rectangle 23"/>
          <p:cNvSpPr/>
          <p:nvPr/>
        </p:nvSpPr>
        <p:spPr>
          <a:xfrm>
            <a:off x="5958582" y="6115987"/>
            <a:ext cx="1866284" cy="7420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Bracing </a:t>
            </a:r>
            <a:r>
              <a:rPr lang="en-US" smtClean="0"/>
              <a:t>and Equipment Needs</a:t>
            </a:r>
            <a:endParaRPr lang="en-US"/>
          </a:p>
        </p:txBody>
      </p:sp>
      <p:sp>
        <p:nvSpPr>
          <p:cNvPr id="25" name="Rectangle 24"/>
          <p:cNvSpPr/>
          <p:nvPr/>
        </p:nvSpPr>
        <p:spPr>
          <a:xfrm>
            <a:off x="4028601" y="6115986"/>
            <a:ext cx="1697642" cy="742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Pain Management</a:t>
            </a:r>
            <a:endParaRPr lang="en-US" dirty="0"/>
          </a:p>
        </p:txBody>
      </p:sp>
      <p:sp>
        <p:nvSpPr>
          <p:cNvPr id="26" name="Rectangle 25"/>
          <p:cNvSpPr/>
          <p:nvPr/>
        </p:nvSpPr>
        <p:spPr>
          <a:xfrm>
            <a:off x="1735106" y="6115986"/>
            <a:ext cx="2061155" cy="742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Disease-Related Condition Management </a:t>
            </a:r>
            <a:endParaRPr lang="en-US"/>
          </a:p>
        </p:txBody>
      </p:sp>
      <p:cxnSp>
        <p:nvCxnSpPr>
          <p:cNvPr id="28" name="Straight Arrow Connector 27"/>
          <p:cNvCxnSpPr/>
          <p:nvPr/>
        </p:nvCxnSpPr>
        <p:spPr>
          <a:xfrm flipH="1">
            <a:off x="3192905" y="5621311"/>
            <a:ext cx="603356" cy="3747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864774" y="5651291"/>
            <a:ext cx="12648" cy="344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7555983" y="5612411"/>
            <a:ext cx="1097080" cy="4436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6397054" y="5681272"/>
            <a:ext cx="12648" cy="344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4719079" y="332593"/>
            <a:ext cx="1564608" cy="644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Research</a:t>
            </a:r>
            <a:endParaRPr lang="en-US" dirty="0"/>
          </a:p>
        </p:txBody>
      </p:sp>
      <p:sp>
        <p:nvSpPr>
          <p:cNvPr id="42" name="Rectangle 41"/>
          <p:cNvSpPr/>
          <p:nvPr/>
        </p:nvSpPr>
        <p:spPr>
          <a:xfrm>
            <a:off x="10583056" y="4885386"/>
            <a:ext cx="1454046" cy="19726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Disease Treatment</a:t>
            </a:r>
            <a:endParaRPr lang="en-US"/>
          </a:p>
        </p:txBody>
      </p:sp>
      <p:cxnSp>
        <p:nvCxnSpPr>
          <p:cNvPr id="44" name="Straight Arrow Connector 43"/>
          <p:cNvCxnSpPr>
            <a:stCxn id="42" idx="0"/>
          </p:cNvCxnSpPr>
          <p:nvPr/>
        </p:nvCxnSpPr>
        <p:spPr>
          <a:xfrm flipH="1">
            <a:off x="11232313" y="4885386"/>
            <a:ext cx="77766" cy="503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Right Arrow 56"/>
          <p:cNvSpPr/>
          <p:nvPr/>
        </p:nvSpPr>
        <p:spPr>
          <a:xfrm>
            <a:off x="7653730" y="5164343"/>
            <a:ext cx="2734454" cy="448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8019738" y="2759904"/>
            <a:ext cx="1543987" cy="10289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Clinical Trials</a:t>
            </a:r>
            <a:endParaRPr lang="en-US"/>
          </a:p>
        </p:txBody>
      </p:sp>
      <p:sp>
        <p:nvSpPr>
          <p:cNvPr id="61" name="Rectangle 60"/>
          <p:cNvSpPr/>
          <p:nvPr/>
        </p:nvSpPr>
        <p:spPr>
          <a:xfrm>
            <a:off x="1572082" y="2759903"/>
            <a:ext cx="1652675" cy="10289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Outcome Measures</a:t>
            </a:r>
            <a:endParaRPr lang="en-US" dirty="0"/>
          </a:p>
        </p:txBody>
      </p:sp>
      <p:cxnSp>
        <p:nvCxnSpPr>
          <p:cNvPr id="70" name="Curved Connector 69"/>
          <p:cNvCxnSpPr/>
          <p:nvPr/>
        </p:nvCxnSpPr>
        <p:spPr>
          <a:xfrm rot="10800000" flipV="1">
            <a:off x="2683885" y="778692"/>
            <a:ext cx="1845679" cy="1819336"/>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Curved Connector 84"/>
          <p:cNvCxnSpPr/>
          <p:nvPr/>
        </p:nvCxnSpPr>
        <p:spPr>
          <a:xfrm rot="5400000">
            <a:off x="7365165" y="3989147"/>
            <a:ext cx="1131056" cy="1024713"/>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5" name="Curved Connector 104"/>
          <p:cNvCxnSpPr/>
          <p:nvPr/>
        </p:nvCxnSpPr>
        <p:spPr>
          <a:xfrm>
            <a:off x="6423996" y="706181"/>
            <a:ext cx="2032249" cy="2003840"/>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0" name="Curved Connector 109"/>
          <p:cNvCxnSpPr/>
          <p:nvPr/>
        </p:nvCxnSpPr>
        <p:spPr>
          <a:xfrm rot="16200000" flipH="1">
            <a:off x="2462737" y="3943254"/>
            <a:ext cx="1188408" cy="1097365"/>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6" name="Oval 115"/>
          <p:cNvSpPr/>
          <p:nvPr/>
        </p:nvSpPr>
        <p:spPr>
          <a:xfrm>
            <a:off x="35185" y="2710021"/>
            <a:ext cx="1423530" cy="9144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Kinect</a:t>
            </a:r>
            <a:endParaRPr lang="en-US"/>
          </a:p>
        </p:txBody>
      </p:sp>
      <p:sp>
        <p:nvSpPr>
          <p:cNvPr id="117" name="Oval 116"/>
          <p:cNvSpPr/>
          <p:nvPr/>
        </p:nvSpPr>
        <p:spPr>
          <a:xfrm>
            <a:off x="10131007" y="2710021"/>
            <a:ext cx="1668588" cy="111009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Acceleron</a:t>
            </a:r>
            <a:endParaRPr lang="en-US" dirty="0"/>
          </a:p>
        </p:txBody>
      </p:sp>
      <p:sp>
        <p:nvSpPr>
          <p:cNvPr id="118" name="Frame 117"/>
          <p:cNvSpPr/>
          <p:nvPr/>
        </p:nvSpPr>
        <p:spPr>
          <a:xfrm>
            <a:off x="35185" y="2003684"/>
            <a:ext cx="3518728" cy="2372373"/>
          </a:xfrm>
          <a:prstGeom prst="fram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9" name="Down Arrow 118"/>
          <p:cNvSpPr/>
          <p:nvPr/>
        </p:nvSpPr>
        <p:spPr>
          <a:xfrm>
            <a:off x="1458715" y="287294"/>
            <a:ext cx="881742" cy="1671091"/>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394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p:tgtEl>
                                          <p:spTgt spid="119"/>
                                        </p:tgtEl>
                                        <p:attrNameLst>
                                          <p:attrName>ppt_y</p:attrName>
                                        </p:attrNameLst>
                                      </p:cBhvr>
                                      <p:tavLst>
                                        <p:tav tm="0">
                                          <p:val>
                                            <p:strVal val="#ppt_y+#ppt_h*1.125000"/>
                                          </p:val>
                                        </p:tav>
                                        <p:tav tm="100000">
                                          <p:val>
                                            <p:strVal val="#ppt_y"/>
                                          </p:val>
                                        </p:tav>
                                      </p:tavLst>
                                    </p:anim>
                                    <p:animEffect transition="in" filter="wipe(up)">
                                      <p:cBhvr>
                                        <p:cTn id="8" dur="500"/>
                                        <p:tgtEl>
                                          <p:spTgt spid="11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18"/>
                                        </p:tgtEl>
                                        <p:attrNameLst>
                                          <p:attrName>style.visibility</p:attrName>
                                        </p:attrNameLst>
                                      </p:cBhvr>
                                      <p:to>
                                        <p:strVal val="visible"/>
                                      </p:to>
                                    </p:set>
                                    <p:anim calcmode="lin" valueType="num">
                                      <p:cBhvr additive="base">
                                        <p:cTn id="13" dur="500"/>
                                        <p:tgtEl>
                                          <p:spTgt spid="118"/>
                                        </p:tgtEl>
                                        <p:attrNameLst>
                                          <p:attrName>ppt_y</p:attrName>
                                        </p:attrNameLst>
                                      </p:cBhvr>
                                      <p:tavLst>
                                        <p:tav tm="0">
                                          <p:val>
                                            <p:strVal val="#ppt_y+#ppt_h*1.125000"/>
                                          </p:val>
                                        </p:tav>
                                        <p:tav tm="100000">
                                          <p:val>
                                            <p:strVal val="#ppt_y"/>
                                          </p:val>
                                        </p:tav>
                                      </p:tavLst>
                                    </p:anim>
                                    <p:animEffect transition="in" filter="wipe(up)">
                                      <p:cBhvr>
                                        <p:cTn id="14"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600" y="1123527"/>
            <a:ext cx="9902794" cy="4604800"/>
          </a:xfrm>
          <a:prstGeom prst="rect">
            <a:avLst/>
          </a:prstGeom>
        </p:spPr>
      </p:pic>
    </p:spTree>
    <p:extLst>
      <p:ext uri="{BB962C8B-B14F-4D97-AF65-F5344CB8AC3E}">
        <p14:creationId xmlns:p14="http://schemas.microsoft.com/office/powerpoint/2010/main" val="26001411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76412" y="643466"/>
            <a:ext cx="6382508" cy="5568739"/>
          </a:xfrm>
          <a:prstGeom prst="rect">
            <a:avLst/>
          </a:prstGeom>
        </p:spPr>
      </p:pic>
      <p:sp>
        <p:nvSpPr>
          <p:cNvPr id="11" name="Down Arrow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smtClean="0">
                <a:solidFill>
                  <a:schemeClr val="bg1"/>
                </a:solidFill>
                <a:latin typeface="+mj-lt"/>
                <a:ea typeface="+mj-ea"/>
                <a:cs typeface="+mj-cs"/>
              </a:rPr>
              <a:t>Kinect</a:t>
            </a:r>
            <a:endParaRPr lang="en-US" sz="3600" kern="1200" dirty="0">
              <a:solidFill>
                <a:schemeClr val="bg1"/>
              </a:solidFill>
              <a:latin typeface="+mj-lt"/>
              <a:ea typeface="+mj-ea"/>
              <a:cs typeface="+mj-cs"/>
            </a:endParaRPr>
          </a:p>
        </p:txBody>
      </p:sp>
    </p:spTree>
    <p:extLst>
      <p:ext uri="{BB962C8B-B14F-4D97-AF65-F5344CB8AC3E}">
        <p14:creationId xmlns:p14="http://schemas.microsoft.com/office/powerpoint/2010/main" val="849739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F70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53943" y="643467"/>
            <a:ext cx="8284113" cy="5571066"/>
          </a:xfrm>
          <a:prstGeom prst="rect">
            <a:avLst/>
          </a:prstGeom>
        </p:spPr>
      </p:pic>
    </p:spTree>
    <p:extLst>
      <p:ext uri="{BB962C8B-B14F-4D97-AF65-F5344CB8AC3E}">
        <p14:creationId xmlns:p14="http://schemas.microsoft.com/office/powerpoint/2010/main" val="18087716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Wood Type</Template>
  <TotalTime>6340</TotalTime>
  <Words>1295</Words>
  <Application>Microsoft Macintosh PowerPoint</Application>
  <PresentationFormat>Widescreen</PresentationFormat>
  <Paragraphs>161</Paragraphs>
  <Slides>24</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Calibri</vt:lpstr>
      <vt:lpstr>Calibri Light</vt:lpstr>
      <vt:lpstr>Arial</vt:lpstr>
      <vt:lpstr>Office Theme</vt:lpstr>
      <vt:lpstr>Current Research in FSHD at UCD</vt:lpstr>
      <vt:lpstr>Objectives:</vt:lpstr>
      <vt:lpstr>PowerPoint Presentation</vt:lpstr>
      <vt:lpstr>PowerPoint Presentation</vt:lpstr>
      <vt:lpstr>PowerPoint Presentation</vt:lpstr>
      <vt:lpstr>PowerPoint Presentation</vt:lpstr>
      <vt:lpstr>PowerPoint Presentation</vt:lpstr>
      <vt:lpstr>Kinect</vt:lpstr>
      <vt:lpstr>PowerPoint Presentation</vt:lpstr>
      <vt:lpstr>PowerPoint Presentation</vt:lpstr>
      <vt:lpstr>PowerPoint Presentation</vt:lpstr>
      <vt:lpstr>PowerPoint Presentation</vt:lpstr>
      <vt:lpstr>PowerPoint Presentation</vt:lpstr>
      <vt:lpstr>World’s strongest baby</vt:lpstr>
      <vt:lpstr>Acceleron/ACE-083: Physiologic mechanism: </vt:lpstr>
      <vt:lpstr>Acceleron: ACE-083</vt:lpstr>
      <vt:lpstr>Acceleron: ACE-083</vt:lpstr>
      <vt:lpstr>Acceleron: ACE-083</vt:lpstr>
      <vt:lpstr>PowerPoint Presentation</vt:lpstr>
      <vt:lpstr>PowerPoint Presentation</vt:lpstr>
      <vt:lpstr>PowerPoint Presentation</vt:lpstr>
      <vt:lpstr>FSHD Acceleron (ACE-083) Contact</vt:lpstr>
      <vt:lpstr>PowerPoint Presentation</vt:lpstr>
      <vt:lpstr>References:  </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Emerging Research in FSHD </dc:title>
  <dc:creator>Lisa Marie Williams</dc:creator>
  <cp:lastModifiedBy>Lisa Marie Williams</cp:lastModifiedBy>
  <cp:revision>48</cp:revision>
  <dcterms:created xsi:type="dcterms:W3CDTF">2017-07-13T03:27:33Z</dcterms:created>
  <dcterms:modified xsi:type="dcterms:W3CDTF">2017-07-17T17:56:17Z</dcterms:modified>
</cp:coreProperties>
</file>