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99" r:id="rId2"/>
  </p:sldMasterIdLst>
  <p:notesMasterIdLst>
    <p:notesMasterId r:id="rId17"/>
  </p:notesMasterIdLst>
  <p:handoutMasterIdLst>
    <p:handoutMasterId r:id="rId18"/>
  </p:handoutMasterIdLst>
  <p:sldIdLst>
    <p:sldId id="304" r:id="rId3"/>
    <p:sldId id="310" r:id="rId4"/>
    <p:sldId id="314" r:id="rId5"/>
    <p:sldId id="327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05" r:id="rId15"/>
    <p:sldId id="326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Source Sans Pro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Source Sans Pro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Source Sans Pro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Source Sans Pro" charset="0"/>
        <a:ea typeface="ＭＳ Ｐゴシック" panose="020B0600070205080204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82"/>
  </p:normalViewPr>
  <p:slideViewPr>
    <p:cSldViewPr snapToGrid="0" snapToObjects="1">
      <p:cViewPr>
        <p:scale>
          <a:sx n="115" d="100"/>
          <a:sy n="115" d="100"/>
        </p:scale>
        <p:origin x="360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D60876-1E6B-CC4B-9EE4-E866FA6FF6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493676-58AA-B440-9412-95F9740EC3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410481E-ED9B-404B-8EEE-5B89B2541FCC}" type="datetimeFigureOut">
              <a:rPr lang="en-US" altLang="en-US"/>
              <a:pPr/>
              <a:t>4/27/19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280903-1D19-3C49-AB99-E93904DF19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BC2331-BD24-1D46-891E-16B9AF9853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5296500-B5A0-A041-B76A-DFBEB1FEACD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5EC3D8-CA64-BC49-B89A-F76E6CA19E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862FEE-5445-074D-9DC5-3D02165316B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BE4A489-42B9-8E47-A0FF-B7EDA17B2E98}" type="datetimeFigureOut">
              <a:rPr lang="en-US" altLang="en-US"/>
              <a:pPr/>
              <a:t>4/27/19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E6BCA00-A2ED-BF49-BC5A-F2B4F60F03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8150C9E-3926-C84D-BA53-67140174A9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644A2C-72DC-CF4A-8C51-25A8933335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6C9E98-6A76-164B-848E-2C026777AF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DBFB512-7517-4D47-8524-5E5C52C94DF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C81042-17ED-6048-BE20-AA4A01CA2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10325"/>
            <a:ext cx="9155113" cy="457200"/>
          </a:xfrm>
          <a:prstGeom prst="rect">
            <a:avLst/>
          </a:prstGeom>
          <a:solidFill>
            <a:srgbClr val="8C1515"/>
          </a:solidFill>
          <a:ln w="9525">
            <a:solidFill>
              <a:srgbClr val="8C1515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Arial"/>
              <a:ea typeface="+mn-ea"/>
            </a:endParaRPr>
          </a:p>
        </p:txBody>
      </p:sp>
      <p:pic>
        <p:nvPicPr>
          <p:cNvPr id="6" name="Picture 14" title="Stanford University">
            <a:extLst>
              <a:ext uri="{FF2B5EF4-FFF2-40B4-BE49-F238E27FC236}">
                <a16:creationId xmlns:a16="http://schemas.microsoft.com/office/drawing/2014/main" id="{0DBFC340-0BBE-8F45-8514-5A65C4D0D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3" y="6510338"/>
            <a:ext cx="181927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397166"/>
            <a:ext cx="8229600" cy="82463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1603375" y="4798696"/>
            <a:ext cx="6059488" cy="274320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 algn="ctr">
              <a:buNone/>
              <a:defRPr sz="18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200" y="3221797"/>
            <a:ext cx="8229600" cy="6158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cap="small" spc="300">
                <a:solidFill>
                  <a:srgbClr val="A400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0220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55678" y="1211580"/>
            <a:ext cx="7700963" cy="5012056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22535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511CAF0C-8530-D147-90DE-874F2725724E}"/>
              </a:ext>
            </a:extLst>
          </p:cNvPr>
          <p:cNvSpPr txBox="1">
            <a:spLocks/>
          </p:cNvSpPr>
          <p:nvPr/>
        </p:nvSpPr>
        <p:spPr>
          <a:xfrm>
            <a:off x="60325" y="11113"/>
            <a:ext cx="457200" cy="609600"/>
          </a:xfrm>
          <a:prstGeom prst="rect">
            <a:avLst/>
          </a:prstGeom>
        </p:spPr>
        <p:txBody>
          <a:bodyPr wrap="none" lIns="45720" tIns="0" rIns="4572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783F6772-10EF-6345-BFFC-D090535B43A6}" type="slidenum">
              <a:rPr lang="en-US" altLang="en-US" sz="1000">
                <a:solidFill>
                  <a:srgbClr val="7F7F7F"/>
                </a:solidFill>
                <a:latin typeface="Arial" panose="020B0604020202020204" pitchFamily="34" charset="0"/>
              </a:rPr>
              <a:pPr algn="ctr" eaLnBrk="1" hangingPunct="1"/>
              <a:t>‹#›</a:t>
            </a:fld>
            <a:endParaRPr lang="en-US" altLang="en-US" sz="10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949328" y="1211580"/>
            <a:ext cx="3787775" cy="501205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4876800" y="1211580"/>
            <a:ext cx="3779838" cy="501205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5917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948777" y="1211581"/>
            <a:ext cx="7707862" cy="2422143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949328" y="3788418"/>
            <a:ext cx="7707313" cy="2422143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48333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49328" y="1211580"/>
            <a:ext cx="3787775" cy="501205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76800" y="1211582"/>
            <a:ext cx="3779838" cy="243078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876800" y="3783329"/>
            <a:ext cx="3779838" cy="244030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36982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49328" y="1211582"/>
            <a:ext cx="3787775" cy="243078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955678" y="3787484"/>
            <a:ext cx="3781425" cy="243615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876800" y="1211582"/>
            <a:ext cx="3779838" cy="243078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876800" y="3787484"/>
            <a:ext cx="3779838" cy="243615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42839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15FB56A-0A1C-1248-A857-6093FC2B8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10325"/>
            <a:ext cx="9155113" cy="457200"/>
          </a:xfrm>
          <a:prstGeom prst="rect">
            <a:avLst/>
          </a:prstGeom>
          <a:solidFill>
            <a:srgbClr val="8C1515"/>
          </a:solidFill>
          <a:ln w="9525">
            <a:solidFill>
              <a:srgbClr val="8C1515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Arial"/>
              <a:ea typeface="+mn-ea"/>
            </a:endParaRPr>
          </a:p>
        </p:txBody>
      </p:sp>
      <p:pic>
        <p:nvPicPr>
          <p:cNvPr id="6" name="Picture 14" title="Stanford University">
            <a:extLst>
              <a:ext uri="{FF2B5EF4-FFF2-40B4-BE49-F238E27FC236}">
                <a16:creationId xmlns:a16="http://schemas.microsoft.com/office/drawing/2014/main" id="{5B2523D1-65A4-EE4B-A6CE-5EA42F4DF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6510338"/>
            <a:ext cx="1817688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03378" y="2051687"/>
            <a:ext cx="2954337" cy="1234440"/>
          </a:xfrm>
          <a:prstGeom prst="rect">
            <a:avLst/>
          </a:prstGeom>
        </p:spPr>
        <p:txBody>
          <a:bodyPr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3378" y="3429000"/>
            <a:ext cx="2954337" cy="124396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cap="all" spc="300">
                <a:solidFill>
                  <a:srgbClr val="A4001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665662" y="2046816"/>
            <a:ext cx="1951038" cy="260138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36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>
            <a:lvl1pPr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5408695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55678" y="1211580"/>
            <a:ext cx="7700963" cy="50120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6654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EE5A7519-DBF4-0F43-8BDF-31FAE0C1F72D}"/>
              </a:ext>
            </a:extLst>
          </p:cNvPr>
          <p:cNvSpPr txBox="1">
            <a:spLocks/>
          </p:cNvSpPr>
          <p:nvPr/>
        </p:nvSpPr>
        <p:spPr>
          <a:xfrm>
            <a:off x="60325" y="11113"/>
            <a:ext cx="457200" cy="609600"/>
          </a:xfrm>
          <a:prstGeom prst="rect">
            <a:avLst/>
          </a:prstGeom>
        </p:spPr>
        <p:txBody>
          <a:bodyPr wrap="none" lIns="45720" tIns="0" rIns="4572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0D91EC12-AD24-8647-AAF0-62D7981F9D85}" type="slidenum">
              <a:rPr lang="en-US" altLang="en-US" sz="1000">
                <a:solidFill>
                  <a:srgbClr val="7F7F7F"/>
                </a:solidFill>
                <a:latin typeface="Arial" panose="020B0604020202020204" pitchFamily="34" charset="0"/>
              </a:rPr>
              <a:pPr algn="ctr" eaLnBrk="1" hangingPunct="1"/>
              <a:t>‹#›</a:t>
            </a:fld>
            <a:endParaRPr lang="en-US" altLang="en-US" sz="10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949328" y="1211580"/>
            <a:ext cx="3787775" cy="50120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4876800" y="1211580"/>
            <a:ext cx="3779838" cy="50120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634297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948777" y="1211581"/>
            <a:ext cx="7707862" cy="24221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949328" y="3788418"/>
            <a:ext cx="7707313" cy="24221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900078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49328" y="1211580"/>
            <a:ext cx="3787775" cy="50120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76800" y="1211582"/>
            <a:ext cx="3779838" cy="24307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876800" y="3783329"/>
            <a:ext cx="3779838" cy="24403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088953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49328" y="1211582"/>
            <a:ext cx="3787775" cy="24307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955678" y="3787484"/>
            <a:ext cx="3781425" cy="24361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876800" y="1211582"/>
            <a:ext cx="3779838" cy="24307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876800" y="3787484"/>
            <a:ext cx="3779838" cy="24361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243794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Sig_White.eps">
            <a:extLst>
              <a:ext uri="{FF2B5EF4-FFF2-40B4-BE49-F238E27FC236}">
                <a16:creationId xmlns:a16="http://schemas.microsoft.com/office/drawing/2014/main" id="{D78ED434-0F98-F649-87A3-49D5AF0C8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6415088"/>
            <a:ext cx="204628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EF1A3F3-7554-BE4F-BB8E-53BE160BA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10325"/>
            <a:ext cx="9155113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Arial"/>
              <a:ea typeface="+mn-ea"/>
            </a:endParaRPr>
          </a:p>
        </p:txBody>
      </p:sp>
      <p:pic>
        <p:nvPicPr>
          <p:cNvPr id="7" name="Picture 11" title="Stanford University">
            <a:extLst>
              <a:ext uri="{FF2B5EF4-FFF2-40B4-BE49-F238E27FC236}">
                <a16:creationId xmlns:a16="http://schemas.microsoft.com/office/drawing/2014/main" id="{4F4D37B0-D4E1-9143-8655-70A7F7A14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6510338"/>
            <a:ext cx="1817688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03850"/>
            <a:ext cx="8229600" cy="82463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1603375" y="4798696"/>
            <a:ext cx="6059488" cy="274320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 algn="ctr">
              <a:buNone/>
              <a:defRPr sz="18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200" y="3228481"/>
            <a:ext cx="8229600" cy="6158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cap="small" spc="300">
                <a:solidFill>
                  <a:srgbClr val="A400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38245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7F1929-3CA1-0740-AAFF-3351506D3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10325"/>
            <a:ext cx="9155113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Arial"/>
              <a:ea typeface="+mn-ea"/>
            </a:endParaRPr>
          </a:p>
        </p:txBody>
      </p:sp>
      <p:pic>
        <p:nvPicPr>
          <p:cNvPr id="7" name="Picture 10" title="Stanford University">
            <a:extLst>
              <a:ext uri="{FF2B5EF4-FFF2-40B4-BE49-F238E27FC236}">
                <a16:creationId xmlns:a16="http://schemas.microsoft.com/office/drawing/2014/main" id="{23F50FF4-48EE-5742-9C5E-6BC0BF038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6510338"/>
            <a:ext cx="1817688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03378" y="2051687"/>
            <a:ext cx="2954337" cy="1234440"/>
          </a:xfrm>
          <a:prstGeom prst="rect">
            <a:avLst/>
          </a:prstGeom>
        </p:spPr>
        <p:txBody>
          <a:bodyPr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3378" y="3429000"/>
            <a:ext cx="2954337" cy="124396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cap="all" spc="300">
                <a:solidFill>
                  <a:srgbClr val="A4001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665662" y="2046816"/>
            <a:ext cx="1951038" cy="260138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36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>
            <a:lvl1pPr>
              <a:defRPr lang="en-US" sz="12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2542765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">
            <a:extLst>
              <a:ext uri="{FF2B5EF4-FFF2-40B4-BE49-F238E27FC236}">
                <a16:creationId xmlns:a16="http://schemas.microsoft.com/office/drawing/2014/main" id="{3983E44D-6119-2F46-8AA3-D167E24BA82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49325" y="479425"/>
            <a:ext cx="770731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3B38FC-B2BB-A348-8352-74107DC22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325" y="1204913"/>
            <a:ext cx="7707313" cy="50180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38D3093-05B0-AB43-8ED4-7510A7ED31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38" y="6415088"/>
            <a:ext cx="846137" cy="3635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60CA513D-F044-E940-9C0E-F78632B4B17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475239-5716-3148-947F-A92BC0AD2855}"/>
              </a:ext>
            </a:extLst>
          </p:cNvPr>
          <p:cNvSpPr/>
          <p:nvPr/>
        </p:nvSpPr>
        <p:spPr>
          <a:xfrm>
            <a:off x="0" y="0"/>
            <a:ext cx="457200" cy="6867525"/>
          </a:xfrm>
          <a:prstGeom prst="rect">
            <a:avLst/>
          </a:prstGeom>
          <a:solidFill>
            <a:srgbClr val="8C1515"/>
          </a:solidFill>
          <a:ln>
            <a:solidFill>
              <a:srgbClr val="8C15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/>
            </a:endParaRPr>
          </a:p>
        </p:txBody>
      </p:sp>
      <p:pic>
        <p:nvPicPr>
          <p:cNvPr id="1030" name="Picture 10" title="Stanford University">
            <a:extLst>
              <a:ext uri="{FF2B5EF4-FFF2-40B4-BE49-F238E27FC236}">
                <a16:creationId xmlns:a16="http://schemas.microsoft.com/office/drawing/2014/main" id="{15C0B014-4B33-B344-A956-79D387F127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6475413"/>
            <a:ext cx="1817687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</p:sldLayoutIdLst>
  <p:transition spd="slow">
    <p:fade/>
  </p:transition>
  <p:hf hdr="0" ftr="0" dt="0"/>
  <p:txStyles>
    <p:titleStyle>
      <a:lvl1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kern="1200">
          <a:solidFill>
            <a:schemeClr val="bg2"/>
          </a:solidFill>
          <a:latin typeface="Arial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kern="1200" spc="2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288925" indent="-288925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2pPr>
      <a:lvl3pPr marL="569913" indent="-225425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2000"/>
        <a:buFont typeface="Source Sans Pro" charset="0"/>
        <a:buChar char="›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3pPr>
      <a:lvl4pPr marL="914400" indent="-227013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4pPr>
      <a:lvl5pPr marL="1258888" indent="-227013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Source Sans Pro" charset="0"/>
        <a:buChar char="–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2">
            <a:extLst>
              <a:ext uri="{FF2B5EF4-FFF2-40B4-BE49-F238E27FC236}">
                <a16:creationId xmlns:a16="http://schemas.microsoft.com/office/drawing/2014/main" id="{6CDC1107-757B-AE4E-A1FA-40411EF62CE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49325" y="479425"/>
            <a:ext cx="770731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448E5D-5155-2B4F-806E-86510C440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325" y="1204913"/>
            <a:ext cx="7707313" cy="50180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8FAFEA0B-A2C2-5E42-95C4-DEC5D402D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38" y="6415088"/>
            <a:ext cx="846137" cy="3635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36907C45-E40A-2C4D-9404-2533A01D74D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200EEE-F7B4-F846-949F-CA7DB3B3B616}"/>
              </a:ext>
            </a:extLst>
          </p:cNvPr>
          <p:cNvSpPr/>
          <p:nvPr/>
        </p:nvSpPr>
        <p:spPr>
          <a:xfrm>
            <a:off x="-11113" y="0"/>
            <a:ext cx="9155113" cy="457200"/>
          </a:xfrm>
          <a:prstGeom prst="rect">
            <a:avLst/>
          </a:prstGeom>
          <a:solidFill>
            <a:schemeClr val="bg2"/>
          </a:solidFill>
          <a:ln>
            <a:solidFill>
              <a:srgbClr val="8C15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8C1515"/>
              </a:solidFill>
              <a:latin typeface="Arial"/>
            </a:endParaRPr>
          </a:p>
        </p:txBody>
      </p:sp>
      <p:pic>
        <p:nvPicPr>
          <p:cNvPr id="5126" name="Picture 10" title="Stanford University">
            <a:extLst>
              <a:ext uri="{FF2B5EF4-FFF2-40B4-BE49-F238E27FC236}">
                <a16:creationId xmlns:a16="http://schemas.microsoft.com/office/drawing/2014/main" id="{D00B7BD3-A4AD-8D40-9B4A-73F3E118B7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6475413"/>
            <a:ext cx="1817687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</p:sldLayoutIdLst>
  <p:transition spd="slow">
    <p:fade/>
  </p:transition>
  <p:hf hdr="0" ftr="0" dt="0"/>
  <p:txStyles>
    <p:titleStyle>
      <a:lvl1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kern="1200">
          <a:solidFill>
            <a:schemeClr val="bg2"/>
          </a:solidFill>
          <a:latin typeface="Arial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6pPr>
      <a:lvl7pPr marL="9144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7pPr>
      <a:lvl8pPr marL="13716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8pPr>
      <a:lvl9pPr marL="18288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 cap="small" spc="2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288925" indent="-288925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2pPr>
      <a:lvl3pPr marL="569913" indent="-225425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2000"/>
        <a:buFont typeface="Source Sans Pro" charset="0"/>
        <a:buChar char="›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3pPr>
      <a:lvl4pPr marL="914400" indent="-227013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4pPr>
      <a:lvl5pPr marL="1258888" indent="-227013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Source Sans Pro" charset="0"/>
        <a:buChar char="–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5ECDD960-CE7C-674F-A473-1DD4D120C1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254250"/>
            <a:ext cx="8229600" cy="82391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FSHD 101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8BCFC-39C2-7B4F-ADCF-FF7ECC4191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03375" y="4460875"/>
            <a:ext cx="6059488" cy="78105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US" dirty="0"/>
              <a:t>Jacinda Sampson MD PhD</a:t>
            </a:r>
          </a:p>
          <a:p>
            <a:pPr marL="0" indent="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US" dirty="0"/>
              <a:t>Neurogenetics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5ADB7F4-98D1-6F45-A833-4CBC35BFC7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078163"/>
            <a:ext cx="8229600" cy="6159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solidFill>
                  <a:schemeClr val="bg2"/>
                </a:solidFill>
                <a:ea typeface="+mn-ea"/>
                <a:cs typeface="+mn-cs"/>
              </a:rPr>
              <a:t>4/28/2019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3">
            <a:extLst>
              <a:ext uri="{FF2B5EF4-FFF2-40B4-BE49-F238E27FC236}">
                <a16:creationId xmlns:a16="http://schemas.microsoft.com/office/drawing/2014/main" id="{3609EDED-81A4-A444-BD38-39E5C1AC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5" y="479425"/>
            <a:ext cx="7707313" cy="65087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Pain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5FF417-3E79-9340-8F82-AA80984D92B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55675" y="1211263"/>
            <a:ext cx="7700963" cy="50117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Pain is common in FSHD</a:t>
            </a:r>
          </a:p>
          <a:p>
            <a:pPr marL="285750" indent="-285750" eaLnBrk="1" hangingPunct="1">
              <a:buFontTx/>
              <a:buChar char="-"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89-97% of adults reported pain</a:t>
            </a:r>
          </a:p>
          <a:p>
            <a:pPr marL="231775" lvl="1" indent="-285750">
              <a:buFontTx/>
              <a:buChar char="-"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(15-20% controls)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Example: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93% reported shoulder pain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63% leg pain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43% lower back pain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Often chronic (55%)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Affecting quality of life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CEDC67-1B6A-B244-A5CB-688321BA6081}"/>
              </a:ext>
            </a:extLst>
          </p:cNvPr>
          <p:cNvSpPr txBox="1"/>
          <p:nvPr/>
        </p:nvSpPr>
        <p:spPr>
          <a:xfrm>
            <a:off x="6083547" y="5486879"/>
            <a:ext cx="3060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Jaques</a:t>
            </a:r>
            <a:r>
              <a:rPr lang="en-US" sz="1200" dirty="0"/>
              <a:t> et al, </a:t>
            </a:r>
            <a:r>
              <a:rPr lang="en-US" sz="1200" dirty="0" err="1"/>
              <a:t>PLoS</a:t>
            </a:r>
            <a:r>
              <a:rPr lang="en-US" sz="1200" dirty="0"/>
              <a:t> ONE 14(2): e0212437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319251-1F89-2344-9FB8-40F2B1521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094" y="1161430"/>
            <a:ext cx="4560848" cy="4325449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76D57385-A5F2-0640-BC9B-9632E01212EA}"/>
              </a:ext>
            </a:extLst>
          </p:cNvPr>
          <p:cNvSpPr/>
          <p:nvPr/>
        </p:nvSpPr>
        <p:spPr>
          <a:xfrm>
            <a:off x="7047574" y="965919"/>
            <a:ext cx="1215483" cy="4520960"/>
          </a:xfrm>
          <a:prstGeom prst="frame">
            <a:avLst/>
          </a:prstGeom>
          <a:gradFill>
            <a:gsLst>
              <a:gs pos="50992">
                <a:srgbClr val="932C06"/>
              </a:gs>
              <a:gs pos="0">
                <a:schemeClr val="accent1">
                  <a:shade val="70000"/>
                  <a:satMod val="150000"/>
                </a:schemeClr>
              </a:gs>
              <a:gs pos="34000">
                <a:schemeClr val="accent1">
                  <a:shade val="70000"/>
                  <a:satMod val="140000"/>
                </a:schemeClr>
              </a:gs>
              <a:gs pos="70000">
                <a:schemeClr val="accent1">
                  <a:tint val="100000"/>
                  <a:shade val="90000"/>
                  <a:satMod val="140000"/>
                </a:schemeClr>
              </a:gs>
              <a:gs pos="100000">
                <a:schemeClr val="accent1">
                  <a:tint val="100000"/>
                  <a:shade val="100000"/>
                  <a:satMod val="100000"/>
                </a:schemeClr>
              </a:gs>
            </a:gsLst>
          </a:gradFill>
          <a:ln w="3175">
            <a:solidFill>
              <a:schemeClr val="accent1"/>
            </a:solidFill>
          </a:ln>
          <a:effectLst>
            <a:outerShdw blurRad="38100" dist="25400" dir="78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BA6388-ED57-914A-BEF9-2CF5ADFA24C7}"/>
              </a:ext>
            </a:extLst>
          </p:cNvPr>
          <p:cNvSpPr txBox="1"/>
          <p:nvPr/>
        </p:nvSpPr>
        <p:spPr>
          <a:xfrm>
            <a:off x="5828876" y="6223000"/>
            <a:ext cx="3281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Moris</a:t>
            </a:r>
            <a:r>
              <a:rPr lang="en-US" sz="1200" dirty="0"/>
              <a:t> et al. Muscle Nerve 57: 380–387, 2018 </a:t>
            </a:r>
          </a:p>
        </p:txBody>
      </p:sp>
    </p:spTree>
    <p:extLst>
      <p:ext uri="{BB962C8B-B14F-4D97-AF65-F5344CB8AC3E}">
        <p14:creationId xmlns:p14="http://schemas.microsoft.com/office/powerpoint/2010/main" val="95142551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3">
            <a:extLst>
              <a:ext uri="{FF2B5EF4-FFF2-40B4-BE49-F238E27FC236}">
                <a16:creationId xmlns:a16="http://schemas.microsoft.com/office/drawing/2014/main" id="{3609EDED-81A4-A444-BD38-39E5C1AC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5" y="479425"/>
            <a:ext cx="7707313" cy="65087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Pain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5FF417-3E79-9340-8F82-AA80984D92B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55675" y="1211263"/>
            <a:ext cx="7700963" cy="5011737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Monitoring: 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Discuss with your physician and physical therapist</a:t>
            </a:r>
          </a:p>
          <a:p>
            <a:pPr lvl="1"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Non-pharmacologic Management: 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Postural support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Stretching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Physical therapy– stay tuned for Tina Duong’s presentation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Sufficient sleep</a:t>
            </a:r>
          </a:p>
          <a:p>
            <a:pPr lvl="1"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lvl="1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Medical management: </a:t>
            </a:r>
          </a:p>
          <a:p>
            <a:pPr marL="0" lvl="1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nonsteroidal anti-inflammatories</a:t>
            </a:r>
          </a:p>
          <a:p>
            <a:pPr marL="0" lvl="1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	ex: ibuprofen, naproxen, celecoxib</a:t>
            </a:r>
          </a:p>
          <a:p>
            <a:pPr marL="0" lvl="1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antidepressants</a:t>
            </a:r>
          </a:p>
          <a:p>
            <a:pPr marL="0" lvl="1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	imipramine, amitriptyline</a:t>
            </a:r>
          </a:p>
          <a:p>
            <a:pPr marL="0" lvl="1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	duloxetine</a:t>
            </a:r>
          </a:p>
          <a:p>
            <a:pPr marL="0" lvl="1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antiepileptic medications</a:t>
            </a:r>
          </a:p>
          <a:p>
            <a:pPr marL="0" lvl="1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	gabapentin, pregabalin</a:t>
            </a:r>
          </a:p>
          <a:p>
            <a:pPr marL="0" lvl="1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avoid or minimize opiates</a:t>
            </a:r>
          </a:p>
          <a:p>
            <a:pPr marL="0" lvl="1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no research published on CBD or medical cannabis</a:t>
            </a:r>
          </a:p>
        </p:txBody>
      </p:sp>
    </p:spTree>
    <p:extLst>
      <p:ext uri="{BB962C8B-B14F-4D97-AF65-F5344CB8AC3E}">
        <p14:creationId xmlns:p14="http://schemas.microsoft.com/office/powerpoint/2010/main" val="402314369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3">
            <a:extLst>
              <a:ext uri="{FF2B5EF4-FFF2-40B4-BE49-F238E27FC236}">
                <a16:creationId xmlns:a16="http://schemas.microsoft.com/office/drawing/2014/main" id="{3609EDED-81A4-A444-BD38-39E5C1AC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5" y="479425"/>
            <a:ext cx="7707313" cy="65087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FSHD 101- Conclusion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5FF417-3E79-9340-8F82-AA80984D92B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55675" y="1211263"/>
            <a:ext cx="7700963" cy="50117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FSHD is a multisystemic disorder: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not only involving muscles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Important to follow regularly with your care team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	physicians and therapists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Management is: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Preventative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Supportive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Adaptive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Proactive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		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1E40AA-7478-A849-AE1A-9BC82D45B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038" y="4877420"/>
            <a:ext cx="30226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2275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DividerSlidePhoto.jpg">
            <a:extLst>
              <a:ext uri="{FF2B5EF4-FFF2-40B4-BE49-F238E27FC236}">
                <a16:creationId xmlns:a16="http://schemas.microsoft.com/office/drawing/2014/main" id="{3754E2E6-1EFA-4D48-B871-272B8C3F19D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>
            <a:fillRect/>
          </a:stretch>
        </p:blipFill>
        <p:spPr bwMode="auto">
          <a:xfrm>
            <a:off x="1844971" y="170993"/>
            <a:ext cx="5519529" cy="6136817"/>
          </a:xfrm>
          <a:blipFill dpi="0">
            <a:srcRect t="201" b="201"/>
          </a:blipFill>
          <a:ln>
            <a:solidFill>
              <a:schemeClr val="bg1"/>
            </a:solidFill>
            <a:miter lim="800000"/>
            <a:headEnd/>
            <a:tailEnd/>
          </a:ln>
          <a:effectLst>
            <a:outerShdw blurRad="50800" dist="25401" dir="2700000" algn="tl" rotWithShape="0">
              <a:srgbClr val="000000">
                <a:alpha val="35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1287624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3">
            <a:extLst>
              <a:ext uri="{FF2B5EF4-FFF2-40B4-BE49-F238E27FC236}">
                <a16:creationId xmlns:a16="http://schemas.microsoft.com/office/drawing/2014/main" id="{3609EDED-81A4-A444-BD38-39E5C1AC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5" y="479425"/>
            <a:ext cx="7707313" cy="65087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References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5FF417-3E79-9340-8F82-AA80984D92B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55675" y="1211263"/>
            <a:ext cx="7700963" cy="50117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768412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3">
            <a:extLst>
              <a:ext uri="{FF2B5EF4-FFF2-40B4-BE49-F238E27FC236}">
                <a16:creationId xmlns:a16="http://schemas.microsoft.com/office/drawing/2014/main" id="{3609EDED-81A4-A444-BD38-39E5C1AC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5" y="479425"/>
            <a:ext cx="7707313" cy="650875"/>
          </a:xfrm>
        </p:spPr>
        <p:txBody>
          <a:bodyPr/>
          <a:lstStyle/>
          <a:p>
            <a:pPr algn="ctr" eaLnBrk="1" hangingPunct="1"/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Facioscapulohumeral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muscular dystrophy: </a:t>
            </a:r>
            <a:b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More than muscles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5FF417-3E79-9340-8F82-AA80984D92B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55675" y="1211263"/>
            <a:ext cx="7700963" cy="50117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Facio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-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face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Scapulo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-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shoulder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Humeral-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upper arm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- does not describe all the muscles affected!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Abdomen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Ankles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But, other systems can also be affected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D4A7A8-0486-004C-B7D9-47AB6268EA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0"/>
          <a:stretch/>
        </p:blipFill>
        <p:spPr>
          <a:xfrm>
            <a:off x="7097486" y="1028607"/>
            <a:ext cx="1649399" cy="39192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E206F-DCA8-BB4E-9C31-83BEED950118}"/>
              </a:ext>
            </a:extLst>
          </p:cNvPr>
          <p:cNvSpPr txBox="1"/>
          <p:nvPr/>
        </p:nvSpPr>
        <p:spPr>
          <a:xfrm>
            <a:off x="8171491" y="780842"/>
            <a:ext cx="790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MDA.org</a:t>
            </a:r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366B7A-28C6-8E47-9182-62100C7B07A5}"/>
              </a:ext>
            </a:extLst>
          </p:cNvPr>
          <p:cNvSpPr txBox="1"/>
          <p:nvPr/>
        </p:nvSpPr>
        <p:spPr>
          <a:xfrm>
            <a:off x="1164771" y="6128657"/>
            <a:ext cx="2876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Tawil et al Neurology 2015;85:357–364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1689B7-DF80-6C48-8ADB-A5A3DDD4E850}"/>
              </a:ext>
            </a:extLst>
          </p:cNvPr>
          <p:cNvSpPr txBox="1"/>
          <p:nvPr/>
        </p:nvSpPr>
        <p:spPr>
          <a:xfrm>
            <a:off x="7304868" y="5204639"/>
            <a:ext cx="1234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asymmetric</a:t>
            </a:r>
          </a:p>
          <a:p>
            <a:pPr algn="ctr"/>
            <a:r>
              <a:rPr lang="en-US" sz="1600" dirty="0"/>
              <a:t>stepwise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3">
            <a:extLst>
              <a:ext uri="{FF2B5EF4-FFF2-40B4-BE49-F238E27FC236}">
                <a16:creationId xmlns:a16="http://schemas.microsoft.com/office/drawing/2014/main" id="{3609EDED-81A4-A444-BD38-39E5C1AC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5" y="479425"/>
            <a:ext cx="7707313" cy="65087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Eyes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5FF417-3E79-9340-8F82-AA80984D92B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55675" y="1211263"/>
            <a:ext cx="7700963" cy="50117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Eye closure weakness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notable when asleep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symptoms of red, irritated eyes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increased tearing/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crusting of eyelashes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blink protection decreased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	to injury, abrasion.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Lid weakness- inversion of eyelashes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Lead to exposure keratopathy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Damage to corneas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Monitoring: screening by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ophthalmologist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3EB47A-733C-F742-87C2-E56C9A13A258}"/>
              </a:ext>
            </a:extLst>
          </p:cNvPr>
          <p:cNvSpPr txBox="1"/>
          <p:nvPr/>
        </p:nvSpPr>
        <p:spPr>
          <a:xfrm>
            <a:off x="5094514" y="5992167"/>
            <a:ext cx="2242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www.fshsociety.org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5E7EC2-F04B-CB42-A8FA-8E32F9F7C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514" y="4117783"/>
            <a:ext cx="3773255" cy="17934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D202BC-D592-6847-92DB-C10008DFB1A3}"/>
              </a:ext>
            </a:extLst>
          </p:cNvPr>
          <p:cNvSpPr txBox="1"/>
          <p:nvPr/>
        </p:nvSpPr>
        <p:spPr>
          <a:xfrm>
            <a:off x="5094514" y="3733800"/>
            <a:ext cx="36663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Mul</a:t>
            </a:r>
            <a:r>
              <a:rPr lang="en-US" sz="1400" dirty="0"/>
              <a:t> K, et al. </a:t>
            </a:r>
            <a:r>
              <a:rPr lang="en-US" sz="1400" dirty="0" err="1"/>
              <a:t>Pract</a:t>
            </a:r>
            <a:r>
              <a:rPr lang="en-US" sz="1400" dirty="0"/>
              <a:t> </a:t>
            </a:r>
            <a:r>
              <a:rPr lang="en-US" sz="1400" dirty="0" err="1"/>
              <a:t>Neurol</a:t>
            </a:r>
            <a:r>
              <a:rPr lang="en-US" sz="1400" dirty="0"/>
              <a:t> 2016;16:201–207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9CB8E8-4BF2-5246-B3DC-43D32AC3B0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751"/>
          <a:stretch/>
        </p:blipFill>
        <p:spPr>
          <a:xfrm>
            <a:off x="5007558" y="1393185"/>
            <a:ext cx="3727790" cy="1155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A31DE8-01AC-CC4B-A967-FF0C0B1327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575"/>
          <a:stretch/>
        </p:blipFill>
        <p:spPr>
          <a:xfrm>
            <a:off x="4994291" y="2529128"/>
            <a:ext cx="3741057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3435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3">
            <a:extLst>
              <a:ext uri="{FF2B5EF4-FFF2-40B4-BE49-F238E27FC236}">
                <a16:creationId xmlns:a16="http://schemas.microsoft.com/office/drawing/2014/main" id="{3609EDED-81A4-A444-BD38-39E5C1AC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5" y="479425"/>
            <a:ext cx="7707313" cy="65087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Eyes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5FF417-3E79-9340-8F82-AA80984D92B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55675" y="1211263"/>
            <a:ext cx="7700963" cy="5011737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Management: </a:t>
            </a:r>
          </a:p>
          <a:p>
            <a:pPr marL="0" indent="0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Avoid: eyedrops with vasoconstricting</a:t>
            </a:r>
          </a:p>
          <a:p>
            <a:pPr marL="0" indent="0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Ingredients</a:t>
            </a:r>
          </a:p>
          <a:p>
            <a:pPr marL="0" indent="0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i.e. NOT “get the red out” type</a:t>
            </a:r>
          </a:p>
          <a:p>
            <a:pPr marL="0" indent="0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Try: humidifier</a:t>
            </a:r>
          </a:p>
          <a:p>
            <a:pPr marL="0" indent="0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eyedrops</a:t>
            </a:r>
          </a:p>
          <a:p>
            <a:pPr marL="0" indent="0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	natural tears type</a:t>
            </a:r>
          </a:p>
          <a:p>
            <a:pPr marL="0" indent="0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eye gel or ointment at night</a:t>
            </a:r>
          </a:p>
          <a:p>
            <a:pPr marL="0" indent="0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consider an eye guard</a:t>
            </a:r>
          </a:p>
          <a:p>
            <a:pPr marL="0" indent="0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Oculoplastic surgery</a:t>
            </a:r>
          </a:p>
          <a:p>
            <a:pPr marL="0" indent="0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3EB47A-733C-F742-87C2-E56C9A13A258}"/>
              </a:ext>
            </a:extLst>
          </p:cNvPr>
          <p:cNvSpPr txBox="1"/>
          <p:nvPr/>
        </p:nvSpPr>
        <p:spPr>
          <a:xfrm>
            <a:off x="5094514" y="5992167"/>
            <a:ext cx="2242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www.fshsociety.org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5E7EC2-F04B-CB42-A8FA-8E32F9F7C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514" y="4117783"/>
            <a:ext cx="3773255" cy="17934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D189DB-6A06-CC43-88FB-C0F0CF786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506" y="1907883"/>
            <a:ext cx="3612698" cy="107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8264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3">
            <a:extLst>
              <a:ext uri="{FF2B5EF4-FFF2-40B4-BE49-F238E27FC236}">
                <a16:creationId xmlns:a16="http://schemas.microsoft.com/office/drawing/2014/main" id="{3609EDED-81A4-A444-BD38-39E5C1AC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5" y="479425"/>
            <a:ext cx="7707313" cy="65087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Retina- Coat’s disease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5FF417-3E79-9340-8F82-AA80984D92B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55675" y="1211263"/>
            <a:ext cx="7700963" cy="50117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Coat’s disease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occurs in 0.8% of people with FSHD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Retinal vascular changes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occur in about 25% of people with FSHD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What is exudative retinopathy? 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Affects blood vessels of retina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Microaneurysms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Leakage of vessels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Retinal detachment</a:t>
            </a:r>
          </a:p>
          <a:p>
            <a:pPr lvl="1"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Monitoring: screening by ophthalmologist</a:t>
            </a:r>
          </a:p>
          <a:p>
            <a:pPr lvl="1"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Management: laser treatment, surgery</a:t>
            </a:r>
          </a:p>
          <a:p>
            <a:pPr lvl="1"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CE1416-DB2A-3644-B596-E1A813FE5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807" y="214993"/>
            <a:ext cx="2628900" cy="3009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BE09DB-7A23-C246-877F-7C6A2B1B1C65}"/>
              </a:ext>
            </a:extLst>
          </p:cNvPr>
          <p:cNvSpPr txBox="1"/>
          <p:nvPr/>
        </p:nvSpPr>
        <p:spPr>
          <a:xfrm>
            <a:off x="5042467" y="3212326"/>
            <a:ext cx="3987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Williams, Retina, the J of Retinal and Vitreous Dis. 2019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5B9348-1685-3447-AAF4-36575FB774E6}"/>
              </a:ext>
            </a:extLst>
          </p:cNvPr>
          <p:cNvSpPr txBox="1"/>
          <p:nvPr/>
        </p:nvSpPr>
        <p:spPr>
          <a:xfrm>
            <a:off x="478972" y="6422572"/>
            <a:ext cx="3355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Statland</a:t>
            </a:r>
            <a:r>
              <a:rPr lang="en-US" sz="1200" dirty="0"/>
              <a:t> et al.  Neurology 2013;80:1247–1250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51DB3F-EAB2-FD47-A159-25CE440CFB02}"/>
              </a:ext>
            </a:extLst>
          </p:cNvPr>
          <p:cNvSpPr txBox="1"/>
          <p:nvPr/>
        </p:nvSpPr>
        <p:spPr>
          <a:xfrm>
            <a:off x="6054174" y="5892774"/>
            <a:ext cx="2789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Lee et al. J AAPOS 2014;18:303-305.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AF9E41-5FC5-4846-9522-CF3AD005A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352" y="3554399"/>
            <a:ext cx="29972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2641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3">
            <a:extLst>
              <a:ext uri="{FF2B5EF4-FFF2-40B4-BE49-F238E27FC236}">
                <a16:creationId xmlns:a16="http://schemas.microsoft.com/office/drawing/2014/main" id="{3609EDED-81A4-A444-BD38-39E5C1AC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5" y="479425"/>
            <a:ext cx="7707313" cy="650875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Hearing impairment: childhood onset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5FF417-3E79-9340-8F82-AA80984D92B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55675" y="1211263"/>
            <a:ext cx="7700963" cy="5011737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Affects approximately 15% overall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32% of people with large deletions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High frequencies affected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Might not be detected on newborn hearing screen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Can be progressive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Monitoring: audiology screening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childhood onset FSHD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Management: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Hearing aides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Individualized educational plan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B28AFA-81E9-AF4D-91A1-F6FFD09217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601"/>
          <a:stretch/>
        </p:blipFill>
        <p:spPr>
          <a:xfrm>
            <a:off x="4802981" y="3230919"/>
            <a:ext cx="4171950" cy="27779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D886D3-B075-E04D-8353-FE18A887CEA1}"/>
              </a:ext>
            </a:extLst>
          </p:cNvPr>
          <p:cNvSpPr txBox="1"/>
          <p:nvPr/>
        </p:nvSpPr>
        <p:spPr>
          <a:xfrm>
            <a:off x="4802981" y="6084500"/>
            <a:ext cx="3050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Lutz et al Neurology" 2013;81:1374–1377 </a:t>
            </a:r>
          </a:p>
        </p:txBody>
      </p:sp>
    </p:spTree>
    <p:extLst>
      <p:ext uri="{BB962C8B-B14F-4D97-AF65-F5344CB8AC3E}">
        <p14:creationId xmlns:p14="http://schemas.microsoft.com/office/powerpoint/2010/main" val="42558225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3">
            <a:extLst>
              <a:ext uri="{FF2B5EF4-FFF2-40B4-BE49-F238E27FC236}">
                <a16:creationId xmlns:a16="http://schemas.microsoft.com/office/drawing/2014/main" id="{3609EDED-81A4-A444-BD38-39E5C1AC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5" y="479425"/>
            <a:ext cx="7707313" cy="65087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Cardiac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5FF417-3E79-9340-8F82-AA80984D92B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55675" y="1211263"/>
            <a:ext cx="7700963" cy="50117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No evidence of increased risk of cardiomyopathy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No clear increased risk of arrhythmia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Not excluded from the usual risk factors of the general population!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Monitoring: health care prevention monitoring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Management: (if present)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	 hypertension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	hypercholesterolemia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	diabetes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	avoid smoking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71F0FA-6E6D-E347-A596-CF7AF9F899EE}"/>
              </a:ext>
            </a:extLst>
          </p:cNvPr>
          <p:cNvSpPr txBox="1"/>
          <p:nvPr/>
        </p:nvSpPr>
        <p:spPr>
          <a:xfrm>
            <a:off x="576942" y="6376534"/>
            <a:ext cx="2876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Tawil et al Neurology 2015;85:357–364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65531F-E604-1148-9892-BB114773B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738" y="2953657"/>
            <a:ext cx="21209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9060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3">
            <a:extLst>
              <a:ext uri="{FF2B5EF4-FFF2-40B4-BE49-F238E27FC236}">
                <a16:creationId xmlns:a16="http://schemas.microsoft.com/office/drawing/2014/main" id="{3609EDED-81A4-A444-BD38-39E5C1AC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5" y="479425"/>
            <a:ext cx="7707313" cy="65087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Pulmonary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5FF417-3E79-9340-8F82-AA80984D92B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55675" y="1211263"/>
            <a:ext cx="7700963" cy="5011737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Found to be reduced in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41% of people w/ FSHD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Often first noticed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as sleep disordered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Breathing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Or when lying flat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Monitoring: Check spirometry </a:t>
            </a:r>
          </a:p>
          <a:p>
            <a:pPr marL="0" indent="0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(lung function) </a:t>
            </a:r>
          </a:p>
          <a:p>
            <a:pPr marL="0" indent="0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--at baseline</a:t>
            </a:r>
          </a:p>
          <a:p>
            <a:pPr marL="0" indent="0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--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followup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visits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Treatment: non-invasive ventilation (NIV)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0AF202-CEAB-2540-9EC3-8CD437DBEC5A}"/>
              </a:ext>
            </a:extLst>
          </p:cNvPr>
          <p:cNvSpPr txBox="1"/>
          <p:nvPr/>
        </p:nvSpPr>
        <p:spPr>
          <a:xfrm>
            <a:off x="955675" y="6303963"/>
            <a:ext cx="30695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Moreira et al. J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Neurol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(2017) 264:1271–1280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C2CEDC-F6D9-E247-8210-5A52FA6BB54F}"/>
              </a:ext>
            </a:extLst>
          </p:cNvPr>
          <p:cNvSpPr txBox="1"/>
          <p:nvPr/>
        </p:nvSpPr>
        <p:spPr>
          <a:xfrm>
            <a:off x="4025233" y="3440132"/>
            <a:ext cx="5141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Wikibooks</a:t>
            </a:r>
            <a:r>
              <a:rPr lang="en-US" sz="1200" dirty="0"/>
              <a:t>, Anatomy and Physiology of Animals/Respiratory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6B9A41-4907-834B-A13C-85E0EE4EE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681" y="1211263"/>
            <a:ext cx="4918957" cy="21287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A788BA-6AFF-D246-9CA6-1ABB0D6B0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159" y="4236524"/>
            <a:ext cx="28575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2934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3">
            <a:extLst>
              <a:ext uri="{FF2B5EF4-FFF2-40B4-BE49-F238E27FC236}">
                <a16:creationId xmlns:a16="http://schemas.microsoft.com/office/drawing/2014/main" id="{3609EDED-81A4-A444-BD38-39E5C1AC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5" y="479425"/>
            <a:ext cx="7707313" cy="65087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Fatigue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5FF417-3E79-9340-8F82-AA80984D92B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55675" y="1211263"/>
            <a:ext cx="7700963" cy="5011737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dirty="0"/>
              <a:t>“Fatigue is a subjective, unpleasant symptom which incorporates total body feelings ranging from tiredness to exhaustion, creating an unrelenting overall condition which interferes with individuals’ ability to function to their normal capacity”</a:t>
            </a:r>
          </a:p>
          <a:p>
            <a:pPr marL="0" indent="0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physical/neuromuscular</a:t>
            </a:r>
          </a:p>
          <a:p>
            <a:pPr marL="0" indent="0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emotional</a:t>
            </a:r>
          </a:p>
          <a:p>
            <a:pPr marL="0" indent="0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cognitive</a:t>
            </a:r>
          </a:p>
          <a:p>
            <a:pPr marL="0" indent="0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Reported by 61% of people w/ FSHD, significant impact on quality of life</a:t>
            </a:r>
          </a:p>
          <a:p>
            <a:pPr marL="0" indent="0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affect mood, stress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limitations in activities (social, professional)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Monitoring: talk with your doctor, physical therapist, social worker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identify manageable factors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Treatment: physical therapy, adaptive strategies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718277-DB1F-4547-9FE5-F4506DD9B13F}"/>
              </a:ext>
            </a:extLst>
          </p:cNvPr>
          <p:cNvSpPr txBox="1"/>
          <p:nvPr/>
        </p:nvSpPr>
        <p:spPr>
          <a:xfrm>
            <a:off x="4471639" y="6165463"/>
            <a:ext cx="4419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Schipper et al, Disability and Rehabilitation, 39:18, 1840-1846 </a:t>
            </a:r>
          </a:p>
        </p:txBody>
      </p:sp>
    </p:spTree>
    <p:extLst>
      <p:ext uri="{BB962C8B-B14F-4D97-AF65-F5344CB8AC3E}">
        <p14:creationId xmlns:p14="http://schemas.microsoft.com/office/powerpoint/2010/main" val="88226143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SU_Preso_4x3_v6">
  <a:themeElements>
    <a:clrScheme name="Stanford2">
      <a:dk1>
        <a:srgbClr val="000000"/>
      </a:dk1>
      <a:lt1>
        <a:srgbClr val="FFFFFF"/>
      </a:lt1>
      <a:dk2>
        <a:srgbClr val="DAD7CB"/>
      </a:dk2>
      <a:lt2>
        <a:srgbClr val="8C1515"/>
      </a:lt2>
      <a:accent1>
        <a:srgbClr val="8D3C1E"/>
      </a:accent1>
      <a:accent2>
        <a:srgbClr val="00505C"/>
      </a:accent2>
      <a:accent3>
        <a:srgbClr val="53284F"/>
      </a:accent3>
      <a:accent4>
        <a:srgbClr val="175E54"/>
      </a:accent4>
      <a:accent5>
        <a:srgbClr val="4D4F53"/>
      </a:accent5>
      <a:accent6>
        <a:srgbClr val="D2C295"/>
      </a:accent6>
      <a:hlink>
        <a:srgbClr val="A4001D"/>
      </a:hlink>
      <a:folHlink>
        <a:srgbClr val="000000"/>
      </a:folHlink>
    </a:clrScheme>
    <a:fontScheme name="Stanford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U_Template_TopBar">
  <a:themeElements>
    <a:clrScheme name="Stanford2">
      <a:dk1>
        <a:srgbClr val="000000"/>
      </a:dk1>
      <a:lt1>
        <a:srgbClr val="FFFFFF"/>
      </a:lt1>
      <a:dk2>
        <a:srgbClr val="DAD7CB"/>
      </a:dk2>
      <a:lt2>
        <a:srgbClr val="8C1515"/>
      </a:lt2>
      <a:accent1>
        <a:srgbClr val="8D3C1E"/>
      </a:accent1>
      <a:accent2>
        <a:srgbClr val="00505C"/>
      </a:accent2>
      <a:accent3>
        <a:srgbClr val="53284F"/>
      </a:accent3>
      <a:accent4>
        <a:srgbClr val="175E54"/>
      </a:accent4>
      <a:accent5>
        <a:srgbClr val="4D4F53"/>
      </a:accent5>
      <a:accent6>
        <a:srgbClr val="D2C295"/>
      </a:accent6>
      <a:hlink>
        <a:srgbClr val="A4001D"/>
      </a:hlink>
      <a:folHlink>
        <a:srgbClr val="000000"/>
      </a:folHlink>
    </a:clrScheme>
    <a:fontScheme name="Stanford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SU_Preso_4x3_v6</Template>
  <TotalTime>1246</TotalTime>
  <Words>337</Words>
  <Application>Microsoft Macintosh PowerPoint</Application>
  <PresentationFormat>On-screen Show (4:3)</PresentationFormat>
  <Paragraphs>195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Source Sans Pro</vt:lpstr>
      <vt:lpstr>ＭＳ Ｐゴシック</vt:lpstr>
      <vt:lpstr>Arial</vt:lpstr>
      <vt:lpstr>Wingdings</vt:lpstr>
      <vt:lpstr>Calibri</vt:lpstr>
      <vt:lpstr>SU_Preso_4x3_v6</vt:lpstr>
      <vt:lpstr>SU_Template_TopBar</vt:lpstr>
      <vt:lpstr>FSHD 101</vt:lpstr>
      <vt:lpstr>Facioscapulohumeral muscular dystrophy:  More than muscles </vt:lpstr>
      <vt:lpstr>Eyes</vt:lpstr>
      <vt:lpstr>Eyes</vt:lpstr>
      <vt:lpstr>Retina- Coat’s disease</vt:lpstr>
      <vt:lpstr>Hearing impairment: childhood onset</vt:lpstr>
      <vt:lpstr>Cardiac</vt:lpstr>
      <vt:lpstr>Pulmonary </vt:lpstr>
      <vt:lpstr>Fatigue</vt:lpstr>
      <vt:lpstr>Pain </vt:lpstr>
      <vt:lpstr>Pain</vt:lpstr>
      <vt:lpstr>FSHD 101- Conclusion</vt:lpstr>
      <vt:lpstr>PowerPoint Presentation</vt:lpstr>
      <vt:lpstr>References</vt:lpstr>
    </vt:vector>
  </TitlesOfParts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Jacinda Sampson</dc:creator>
  <dc:description>2012 PowerPoint template redesign</dc:description>
  <cp:lastModifiedBy>Jacinda Sampson</cp:lastModifiedBy>
  <cp:revision>41</cp:revision>
  <dcterms:created xsi:type="dcterms:W3CDTF">2019-04-27T21:36:50Z</dcterms:created>
  <dcterms:modified xsi:type="dcterms:W3CDTF">2019-04-28T18:23:36Z</dcterms:modified>
</cp:coreProperties>
</file>