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256" r:id="rId2"/>
    <p:sldId id="399" r:id="rId3"/>
    <p:sldId id="400" r:id="rId4"/>
    <p:sldId id="4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9984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24"/>
    </p:cViewPr>
  </p:sorter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48581-F379-4B60-855B-0D9BC03222C7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4FAFB-BDF8-4AAB-8D99-A638EDE6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1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of rehab team with PT and 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4FAFB-BDF8-4AAB-8D99-A638EDE6BF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5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4FAFB-BDF8-4AAB-8D99-A638EDE6B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58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4FAFB-BDF8-4AAB-8D99-A638EDE6BF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5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Phases of swallowing</a:t>
            </a:r>
          </a:p>
          <a:p>
            <a:r>
              <a:rPr lang="en-US" dirty="0"/>
              <a:t>    oral</a:t>
            </a:r>
          </a:p>
          <a:p>
            <a:r>
              <a:rPr lang="en-US" dirty="0"/>
              <a:t>    pharyngeal</a:t>
            </a:r>
          </a:p>
          <a:p>
            <a:r>
              <a:rPr lang="en-US" dirty="0"/>
              <a:t>    esophageal</a:t>
            </a:r>
          </a:p>
          <a:p>
            <a:endParaRPr 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Affects safety and/or efficiency with oral intake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Consequences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aspiration pneumonia---possible death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airway obstruction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malnutrition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dehydration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inability to sustain  with oral intake</a:t>
            </a:r>
          </a:p>
          <a:p>
            <a:endParaRPr lang="en-US" dirty="0"/>
          </a:p>
          <a:p>
            <a:r>
              <a:rPr lang="en-US" dirty="0"/>
              <a:t>Limited research on FSHD</a:t>
            </a:r>
          </a:p>
          <a:p>
            <a:r>
              <a:rPr lang="en-US" dirty="0"/>
              <a:t>Findings of tongue atrophy or weakness</a:t>
            </a:r>
          </a:p>
          <a:p>
            <a:endParaRPr lang="en-US" dirty="0"/>
          </a:p>
          <a:p>
            <a:r>
              <a:rPr lang="en-US" dirty="0"/>
              <a:t>Other</a:t>
            </a:r>
          </a:p>
          <a:p>
            <a:r>
              <a:rPr lang="en-US" dirty="0"/>
              <a:t>Exercises </a:t>
            </a:r>
          </a:p>
          <a:p>
            <a:r>
              <a:rPr lang="en-US" dirty="0"/>
              <a:t>Respiratory strength training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4FAFB-BDF8-4AAB-8D99-A638EDE6BF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1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5854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8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708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40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757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904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2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269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0820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4F7A2B-D7F0-4102-80EC-D0195B0A639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DACF70-9F02-4000-A8C8-B9EA458F9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2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429000"/>
            <a:ext cx="85344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Sarah C. Stranberg, MA, CCC-SLP</a:t>
            </a:r>
          </a:p>
          <a:p>
            <a:r>
              <a:rPr lang="en-US" dirty="0"/>
              <a:t>Speech-Language Pathologist, Outpatient Neurorehabilitation</a:t>
            </a:r>
          </a:p>
          <a:p>
            <a:r>
              <a:rPr lang="en-US" dirty="0"/>
              <a:t>Stanford Health Care</a:t>
            </a:r>
          </a:p>
          <a:p>
            <a:r>
              <a:rPr lang="en-US" dirty="0"/>
              <a:t>April 28,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066" y="1217496"/>
            <a:ext cx="11987868" cy="2092946"/>
          </a:xfrm>
        </p:spPr>
        <p:txBody>
          <a:bodyPr>
            <a:normAutofit/>
          </a:bodyPr>
          <a:lstStyle/>
          <a:p>
            <a:r>
              <a:rPr lang="en-US" sz="3600" dirty="0"/>
              <a:t>Speech-Language Pathology and FSHD:</a:t>
            </a:r>
            <a:br>
              <a:rPr lang="en-US" sz="3600" dirty="0"/>
            </a:br>
            <a:r>
              <a:rPr lang="en-US" sz="3600" dirty="0"/>
              <a:t>Addressing Communication and Swallowing Issues</a:t>
            </a:r>
          </a:p>
        </p:txBody>
      </p:sp>
    </p:spTree>
    <p:extLst>
      <p:ext uri="{BB962C8B-B14F-4D97-AF65-F5344CB8AC3E}">
        <p14:creationId xmlns:p14="http://schemas.microsoft.com/office/powerpoint/2010/main" val="261229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161E0-40E0-433E-BD61-C55B6690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FSHD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00194CC-DCBB-4095-8BBD-F1DE59177E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02640" y="1435008"/>
            <a:ext cx="4998720" cy="4970585"/>
          </a:xfrm>
        </p:spPr>
        <p:txBody>
          <a:bodyPr>
            <a:normAutofit/>
          </a:bodyPr>
          <a:lstStyle/>
          <a:p>
            <a:r>
              <a:rPr lang="en-US" dirty="0"/>
              <a:t>Asymmetrical facial weakness</a:t>
            </a:r>
          </a:p>
          <a:p>
            <a:r>
              <a:rPr lang="en-US" dirty="0"/>
              <a:t>Typically affecting the circular muscles around the eyes and mouth</a:t>
            </a:r>
          </a:p>
          <a:p>
            <a:r>
              <a:rPr lang="en-US" dirty="0"/>
              <a:t>Range of severity</a:t>
            </a:r>
          </a:p>
          <a:p>
            <a:r>
              <a:rPr lang="en-US" dirty="0"/>
              <a:t>Alteration in facial expression</a:t>
            </a:r>
          </a:p>
          <a:p>
            <a:r>
              <a:rPr lang="en-US" dirty="0"/>
              <a:t>Can affect activities that require       lip strength</a:t>
            </a:r>
          </a:p>
          <a:p>
            <a:pPr lvl="1"/>
            <a:r>
              <a:rPr lang="en-US" dirty="0"/>
              <a:t>Drinking through a straw</a:t>
            </a:r>
          </a:p>
          <a:p>
            <a:pPr lvl="1"/>
            <a:r>
              <a:rPr lang="en-US" dirty="0"/>
              <a:t>Whistling</a:t>
            </a:r>
          </a:p>
          <a:p>
            <a:pPr lvl="1"/>
            <a:r>
              <a:rPr lang="en-US" dirty="0"/>
              <a:t>Smiling</a:t>
            </a:r>
          </a:p>
          <a:p>
            <a:pPr lvl="1"/>
            <a:r>
              <a:rPr lang="en-US" dirty="0"/>
              <a:t>Speech/swallowing (25-35% of pts)</a:t>
            </a:r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80F22F-6A65-4CA7-81BB-294A079B15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70" r="13348"/>
          <a:stretch/>
        </p:blipFill>
        <p:spPr>
          <a:xfrm>
            <a:off x="5604609" y="1295826"/>
            <a:ext cx="2339823" cy="5187462"/>
          </a:xfrm>
          <a:prstGeom prst="rect">
            <a:avLst/>
          </a:prstGeom>
        </p:spPr>
      </p:pic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F9135E1E-A1E4-461F-91E4-07F24A8866E6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 rotWithShape="1">
          <a:blip r:embed="rId4"/>
          <a:srcRect l="9687"/>
          <a:stretch/>
        </p:blipFill>
        <p:spPr>
          <a:xfrm>
            <a:off x="7770690" y="259398"/>
            <a:ext cx="3331382" cy="4572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F6DDB3C-8C12-4F74-B9E3-AE35F71F2A15}"/>
              </a:ext>
            </a:extLst>
          </p:cNvPr>
          <p:cNvSpPr txBox="1"/>
          <p:nvPr/>
        </p:nvSpPr>
        <p:spPr>
          <a:xfrm>
            <a:off x="6029813" y="6439593"/>
            <a:ext cx="17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www.mda.org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D39DCB-BF03-4CE0-8EB2-B90C757DC2F5}"/>
              </a:ext>
            </a:extLst>
          </p:cNvPr>
          <p:cNvSpPr txBox="1"/>
          <p:nvPr/>
        </p:nvSpPr>
        <p:spPr>
          <a:xfrm>
            <a:off x="10363200" y="843280"/>
            <a:ext cx="165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Obicularis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</a:rPr>
              <a:t>Oculi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C613A8-41CF-45AA-8171-B8049ECB1D84}"/>
              </a:ext>
            </a:extLst>
          </p:cNvPr>
          <p:cNvSpPr txBox="1"/>
          <p:nvPr/>
        </p:nvSpPr>
        <p:spPr>
          <a:xfrm>
            <a:off x="10132494" y="3587783"/>
            <a:ext cx="1503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Obicularis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Oris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4126B5-9988-4F48-AD29-793E2EFBE925}"/>
              </a:ext>
            </a:extLst>
          </p:cNvPr>
          <p:cNvSpPr txBox="1"/>
          <p:nvPr/>
        </p:nvSpPr>
        <p:spPr>
          <a:xfrm>
            <a:off x="10561320" y="2667333"/>
            <a:ext cx="165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Zygomaticus Major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131D219-67F8-4EE1-B779-BC8FFC7878B7}"/>
              </a:ext>
            </a:extLst>
          </p:cNvPr>
          <p:cNvCxnSpPr/>
          <p:nvPr/>
        </p:nvCxnSpPr>
        <p:spPr>
          <a:xfrm flipH="1">
            <a:off x="9347200" y="1166445"/>
            <a:ext cx="1385436" cy="120083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8636E03-9427-4987-9851-E65BA0C523C4}"/>
              </a:ext>
            </a:extLst>
          </p:cNvPr>
          <p:cNvCxnSpPr/>
          <p:nvPr/>
        </p:nvCxnSpPr>
        <p:spPr>
          <a:xfrm flipH="1">
            <a:off x="9255760" y="3078480"/>
            <a:ext cx="1628574" cy="1016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86FCF7D-B1F0-4F41-B669-7AF0D6355162}"/>
              </a:ext>
            </a:extLst>
          </p:cNvPr>
          <p:cNvCxnSpPr/>
          <p:nvPr/>
        </p:nvCxnSpPr>
        <p:spPr>
          <a:xfrm flipH="1" flipV="1">
            <a:off x="8708965" y="3313664"/>
            <a:ext cx="1654235" cy="606636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8B2D32A-57C5-45CC-BFDD-8054AAB0A56E}"/>
              </a:ext>
            </a:extLst>
          </p:cNvPr>
          <p:cNvSpPr txBox="1"/>
          <p:nvPr/>
        </p:nvSpPr>
        <p:spPr>
          <a:xfrm>
            <a:off x="7857560" y="4722244"/>
            <a:ext cx="3331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www.med.stanford.edu/ohns/healthcare/facialnervecenter.html</a:t>
            </a:r>
          </a:p>
        </p:txBody>
      </p:sp>
    </p:spTree>
    <p:extLst>
      <p:ext uri="{BB962C8B-B14F-4D97-AF65-F5344CB8AC3E}">
        <p14:creationId xmlns:p14="http://schemas.microsoft.com/office/powerpoint/2010/main" val="411528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5E80B-C084-4927-8784-7EA6B8FE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issues with FSHD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2D76C-1DD5-435B-B58C-D4A9D47F81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1417638"/>
            <a:ext cx="10363200" cy="52574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Speech</a:t>
            </a:r>
          </a:p>
          <a:p>
            <a:pPr lvl="1"/>
            <a:r>
              <a:rPr lang="en-US" dirty="0"/>
              <a:t>Weakness of lips affecting articulation (sounds such as p, b, m, f, v)</a:t>
            </a:r>
          </a:p>
          <a:p>
            <a:r>
              <a:rPr lang="en-US" dirty="0"/>
              <a:t>Facial expression</a:t>
            </a:r>
          </a:p>
          <a:p>
            <a:pPr lvl="1"/>
            <a:r>
              <a:rPr lang="en-US" dirty="0"/>
              <a:t>Reduced facial expression </a:t>
            </a:r>
          </a:p>
          <a:p>
            <a:pPr lvl="1"/>
            <a:r>
              <a:rPr lang="en-US" dirty="0"/>
              <a:t>Mismatch between facial expression and content of verbal message</a:t>
            </a:r>
          </a:p>
          <a:p>
            <a:r>
              <a:rPr lang="en-US" dirty="0"/>
              <a:t>Gestures</a:t>
            </a:r>
          </a:p>
          <a:p>
            <a:r>
              <a:rPr lang="en-US" dirty="0"/>
              <a:t>Voice</a:t>
            </a:r>
          </a:p>
          <a:p>
            <a:pPr lvl="1"/>
            <a:r>
              <a:rPr lang="en-US" dirty="0"/>
              <a:t>Reduced breath support for speech</a:t>
            </a:r>
          </a:p>
          <a:p>
            <a:pPr lvl="1"/>
            <a:r>
              <a:rPr lang="en-US" dirty="0"/>
              <a:t>Can affect quality and intensity (volume) of voice</a:t>
            </a:r>
          </a:p>
          <a:p>
            <a:r>
              <a:rPr lang="en-US" dirty="0"/>
              <a:t>Treatment</a:t>
            </a:r>
          </a:p>
          <a:p>
            <a:pPr lvl="1"/>
            <a:r>
              <a:rPr lang="en-US" dirty="0"/>
              <a:t>Compensatory speech strategies (slowing rate, over-articulating)</a:t>
            </a:r>
          </a:p>
          <a:p>
            <a:pPr lvl="1"/>
            <a:r>
              <a:rPr lang="en-US" dirty="0"/>
              <a:t>Using prosody/tone to express emotion</a:t>
            </a:r>
          </a:p>
          <a:p>
            <a:pPr lvl="1"/>
            <a:r>
              <a:rPr lang="en-US" dirty="0"/>
              <a:t>Maximizing breath support for speech</a:t>
            </a:r>
          </a:p>
          <a:p>
            <a:pPr lvl="1"/>
            <a:r>
              <a:rPr lang="en-US" dirty="0"/>
              <a:t>AAC (Alternative and Augmentative Communication): using devices, voice amplifiers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4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F165-7D3F-4567-817B-872570A5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Swallowing issues with FSHD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79FF-A9BE-4B3A-8D87-BBF09DB0C3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5269" y="1447800"/>
            <a:ext cx="5743331" cy="5234354"/>
          </a:xfrm>
        </p:spPr>
        <p:txBody>
          <a:bodyPr>
            <a:normAutofit/>
          </a:bodyPr>
          <a:lstStyle/>
          <a:p>
            <a:r>
              <a:rPr lang="en-US" dirty="0"/>
              <a:t>Disorders of swallowing= dysphagia</a:t>
            </a:r>
          </a:p>
          <a:p>
            <a:r>
              <a:rPr lang="en-US" dirty="0"/>
              <a:t>Complex mechanism involving dozens of muscles</a:t>
            </a:r>
          </a:p>
          <a:p>
            <a:r>
              <a:rPr lang="en-US" dirty="0"/>
              <a:t>Dysphagia in FSHD</a:t>
            </a:r>
          </a:p>
          <a:p>
            <a:pPr lvl="1"/>
            <a:r>
              <a:rPr lang="en-US" dirty="0"/>
              <a:t>Anterior loss</a:t>
            </a:r>
          </a:p>
          <a:p>
            <a:pPr lvl="1"/>
            <a:r>
              <a:rPr lang="en-US" dirty="0"/>
              <a:t>Difficulty with oral </a:t>
            </a:r>
            <a:r>
              <a:rPr lang="en-US" dirty="0" err="1"/>
              <a:t>phas</a:t>
            </a:r>
            <a:endParaRPr lang="en-US" dirty="0"/>
          </a:p>
          <a:p>
            <a:pPr lvl="1"/>
            <a:r>
              <a:rPr lang="en-US" dirty="0"/>
              <a:t>Oral residue after swallow</a:t>
            </a:r>
          </a:p>
          <a:p>
            <a:r>
              <a:rPr lang="en-US" dirty="0"/>
              <a:t>Evaluation of dysphagia</a:t>
            </a:r>
          </a:p>
          <a:p>
            <a:pPr lvl="1"/>
            <a:r>
              <a:rPr lang="en-US" dirty="0"/>
              <a:t>Clinical swallowing evaluation</a:t>
            </a:r>
          </a:p>
          <a:p>
            <a:pPr lvl="1"/>
            <a:r>
              <a:rPr lang="en-US" dirty="0"/>
              <a:t>Formal swallowing assessments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38E103-62AB-40CE-AD30-D0A91FA73270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Treatment</a:t>
            </a:r>
          </a:p>
          <a:p>
            <a:pPr lvl="1"/>
            <a:r>
              <a:rPr lang="en-US" sz="2600" dirty="0"/>
              <a:t>Diet modifications</a:t>
            </a:r>
          </a:p>
          <a:p>
            <a:pPr lvl="1"/>
            <a:r>
              <a:rPr lang="en-US" sz="2600" dirty="0"/>
              <a:t>Safe swallowing strategies</a:t>
            </a:r>
          </a:p>
          <a:p>
            <a:pPr lvl="1"/>
            <a:r>
              <a:rPr lang="en-US" sz="2600" dirty="0"/>
              <a:t>Adaptive utensils/cups</a:t>
            </a:r>
          </a:p>
          <a:p>
            <a:pPr lvl="1"/>
            <a:r>
              <a:rPr lang="en-US" sz="2600" dirty="0"/>
              <a:t>Positioning</a:t>
            </a:r>
          </a:p>
          <a:p>
            <a:pPr marL="32004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DEF0F-A30E-4902-8E0D-A5AEF2019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111" y="3708277"/>
            <a:ext cx="3519104" cy="287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17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24">
      <a:dk1>
        <a:sysClr val="windowText" lastClr="000000"/>
      </a:dk1>
      <a:lt1>
        <a:sysClr val="window" lastClr="FFFFFF"/>
      </a:lt1>
      <a:dk2>
        <a:srgbClr val="C00000"/>
      </a:dk2>
      <a:lt2>
        <a:srgbClr val="E9E5DC"/>
      </a:lt2>
      <a:accent1>
        <a:srgbClr val="C00000"/>
      </a:accent1>
      <a:accent2>
        <a:srgbClr val="C00000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MD Conference Jan 2017</Template>
  <TotalTime>636</TotalTime>
  <Words>292</Words>
  <Application>Microsoft Office PowerPoint</Application>
  <PresentationFormat>Widescreen</PresentationFormat>
  <Paragraphs>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Franklin Gothic Book</vt:lpstr>
      <vt:lpstr>Perpetua</vt:lpstr>
      <vt:lpstr>Wingdings 2</vt:lpstr>
      <vt:lpstr>Equity</vt:lpstr>
      <vt:lpstr>Speech-Language Pathology and FSHD: Addressing Communication and Swallowing Issues</vt:lpstr>
      <vt:lpstr>FSHD</vt:lpstr>
      <vt:lpstr>Communication issues with FSHD</vt:lpstr>
      <vt:lpstr>Swallowing issues with FSHD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Stranberg, Sarah</dc:creator>
  <cp:lastModifiedBy>Stranberg, Sarah</cp:lastModifiedBy>
  <cp:revision>21</cp:revision>
  <dcterms:created xsi:type="dcterms:W3CDTF">2017-05-15T14:15:13Z</dcterms:created>
  <dcterms:modified xsi:type="dcterms:W3CDTF">2019-05-06T15:28:12Z</dcterms:modified>
</cp:coreProperties>
</file>