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5" r:id="rId4"/>
    <p:sldId id="262" r:id="rId5"/>
    <p:sldId id="259" r:id="rId6"/>
    <p:sldId id="260" r:id="rId7"/>
    <p:sldId id="261" r:id="rId8"/>
    <p:sldId id="264" r:id="rId9"/>
    <p:sldId id="263"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2"/>
    <p:restoredTop sz="94595"/>
  </p:normalViewPr>
  <p:slideViewPr>
    <p:cSldViewPr snapToGrid="0" snapToObjects="1">
      <p:cViewPr varScale="1">
        <p:scale>
          <a:sx n="82" d="100"/>
          <a:sy n="82" d="100"/>
        </p:scale>
        <p:origin x="1296"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97BA35-BB3A-2744-BB39-172534D3848E}"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186865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7BA35-BB3A-2744-BB39-172534D3848E}"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95465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7BA35-BB3A-2744-BB39-172534D3848E}"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346770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7BA35-BB3A-2744-BB39-172534D3848E}"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158088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7BA35-BB3A-2744-BB39-172534D3848E}"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54838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7BA35-BB3A-2744-BB39-172534D3848E}"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199123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7BA35-BB3A-2744-BB39-172534D3848E}" type="datetimeFigureOut">
              <a:rPr lang="en-US" smtClean="0"/>
              <a:t>9/11/19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215226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7BA35-BB3A-2744-BB39-172534D3848E}" type="datetimeFigureOut">
              <a:rPr lang="en-US" smtClean="0"/>
              <a:t>9/11/19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376817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7BA35-BB3A-2744-BB39-172534D3848E}" type="datetimeFigureOut">
              <a:rPr lang="en-US" smtClean="0"/>
              <a:t>9/11/19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231367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7BA35-BB3A-2744-BB39-172534D3848E}"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222341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7BA35-BB3A-2744-BB39-172534D3848E}"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FE75E-E14A-0D40-8803-EC5E99B83C81}" type="slidenum">
              <a:rPr lang="en-US" smtClean="0"/>
              <a:t>‹#›</a:t>
            </a:fld>
            <a:endParaRPr lang="en-US"/>
          </a:p>
        </p:txBody>
      </p:sp>
    </p:spTree>
    <p:extLst>
      <p:ext uri="{BB962C8B-B14F-4D97-AF65-F5344CB8AC3E}">
        <p14:creationId xmlns:p14="http://schemas.microsoft.com/office/powerpoint/2010/main" val="47661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BA35-BB3A-2744-BB39-172534D3848E}" type="datetimeFigureOut">
              <a:rPr lang="en-US" smtClean="0"/>
              <a:t>9/11/19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75E-E14A-0D40-8803-EC5E99B83C81}" type="slidenum">
              <a:rPr lang="en-US" smtClean="0"/>
              <a:t>‹#›</a:t>
            </a:fld>
            <a:endParaRPr lang="en-US"/>
          </a:p>
        </p:txBody>
      </p:sp>
    </p:spTree>
    <p:extLst>
      <p:ext uri="{BB962C8B-B14F-4D97-AF65-F5344CB8AC3E}">
        <p14:creationId xmlns:p14="http://schemas.microsoft.com/office/powerpoint/2010/main" val="420612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Jen@whathealsall.com"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ubmed/22509985" TargetMode="External"/><Relationship Id="rId2" Type="http://schemas.openxmlformats.org/officeDocument/2006/relationships/hyperlink" Target="https://www.ncbi.nlm.nih.gov/books/NBK224382/" TargetMode="External"/><Relationship Id="rId1" Type="http://schemas.openxmlformats.org/officeDocument/2006/relationships/slideLayout" Target="../slideLayouts/slideLayout4.xml"/><Relationship Id="rId6" Type="http://schemas.openxmlformats.org/officeDocument/2006/relationships/hyperlink" Target="https://www.ncbi.nlm.nih.gov/pubmed/903049" TargetMode="External"/><Relationship Id="rId5" Type="http://schemas.openxmlformats.org/officeDocument/2006/relationships/hyperlink" Target="https://texasoriginalcc.com/spasticity-and-cannabis-five-prominent-studies/" TargetMode="External"/><Relationship Id="rId4" Type="http://schemas.openxmlformats.org/officeDocument/2006/relationships/hyperlink" Target="https://www8.nationalacademies.org/onpinews/newsitem.aspx?RecordID=2462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ellomd.com/health-wellness/55a6a6ec65373800060c0000/can-medical-marijuana-provide-relief-for-muscular-dystrophy" TargetMode="External"/><Relationship Id="rId2" Type="http://schemas.openxmlformats.org/officeDocument/2006/relationships/hyperlink" Target="https://kushly.com/blogs/news/cbd-as-a-treatment-option-for-muscular-dystrophy/" TargetMode="Externa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326288" y="2627120"/>
            <a:ext cx="7539424" cy="1835572"/>
          </a:xfrm>
          <a:prstGeom prst="rect">
            <a:avLst/>
          </a:prstGeom>
        </p:spPr>
        <p:txBody>
          <a:bodyPr vert="horz" lIns="91440" tIns="45720" rIns="91440" bIns="45720" rtlCol="0">
            <a:noAutofit/>
          </a:bodyPr>
          <a:lstStyle/>
          <a:p>
            <a:pPr algn="ctr" defTabSz="914400">
              <a:spcBef>
                <a:spcPts val="1800"/>
              </a:spcBef>
              <a:buClr>
                <a:schemeClr val="accent1"/>
              </a:buClr>
              <a:buSzPct val="100000"/>
              <a:defRPr/>
            </a:pPr>
            <a:br>
              <a:rPr lang="en-US" sz="3200" b="1" dirty="0">
                <a:solidFill>
                  <a:schemeClr val="tx2"/>
                </a:solidFill>
              </a:rPr>
            </a:br>
            <a:endParaRPr lang="en-US" sz="3200" b="1" dirty="0">
              <a:solidFill>
                <a:schemeClr val="tx2"/>
              </a:solidFill>
            </a:endParaRPr>
          </a:p>
          <a:p>
            <a:pPr algn="ctr" defTabSz="914400">
              <a:spcBef>
                <a:spcPts val="1800"/>
              </a:spcBef>
              <a:buClr>
                <a:schemeClr val="accent1"/>
              </a:buClr>
              <a:buSzPct val="100000"/>
              <a:defRPr/>
            </a:pPr>
            <a:r>
              <a:rPr lang="en-US" sz="3200" b="1" dirty="0">
                <a:solidFill>
                  <a:schemeClr val="tx2"/>
                </a:solidFill>
              </a:rPr>
              <a:t>About CBD and Medical Marijuana</a:t>
            </a:r>
          </a:p>
          <a:p>
            <a:pPr algn="ctr" defTabSz="914400">
              <a:spcBef>
                <a:spcPts val="1800"/>
              </a:spcBef>
              <a:buClr>
                <a:schemeClr val="accent1"/>
              </a:buClr>
              <a:buSzPct val="100000"/>
              <a:defRPr/>
            </a:pPr>
            <a:r>
              <a:rPr lang="en-US" sz="3200" b="1" dirty="0">
                <a:solidFill>
                  <a:schemeClr val="tx2"/>
                </a:solidFill>
              </a:rPr>
              <a:t>Jennifer Bernstein</a:t>
            </a:r>
          </a:p>
          <a:p>
            <a:pPr algn="ctr" defTabSz="914400">
              <a:spcBef>
                <a:spcPts val="1800"/>
              </a:spcBef>
              <a:buClr>
                <a:schemeClr val="accent1"/>
              </a:buClr>
              <a:buSzPct val="100000"/>
              <a:defRPr/>
            </a:pPr>
            <a:r>
              <a:rPr lang="en-US" sz="3200" b="1" dirty="0">
                <a:solidFill>
                  <a:schemeClr val="tx2"/>
                </a:solidFill>
              </a:rPr>
              <a:t>September 11, 2019</a:t>
            </a:r>
            <a:endParaRPr lang="en-US" sz="3200" dirty="0">
              <a:solidFill>
                <a:schemeClr val="tx2"/>
              </a:solidFill>
            </a:endParaRPr>
          </a:p>
        </p:txBody>
      </p:sp>
      <p:pic>
        <p:nvPicPr>
          <p:cNvPr id="3" name="Picture 2">
            <a:extLst>
              <a:ext uri="{FF2B5EF4-FFF2-40B4-BE49-F238E27FC236}">
                <a16:creationId xmlns:a16="http://schemas.microsoft.com/office/drawing/2014/main" id="{2EB0173D-A6ED-F84B-8A4A-C21F82AEE123}"/>
              </a:ext>
            </a:extLst>
          </p:cNvPr>
          <p:cNvPicPr>
            <a:picLocks noChangeAspect="1"/>
          </p:cNvPicPr>
          <p:nvPr/>
        </p:nvPicPr>
        <p:blipFill>
          <a:blip r:embed="rId2"/>
          <a:stretch>
            <a:fillRect/>
          </a:stretch>
        </p:blipFill>
        <p:spPr>
          <a:xfrm>
            <a:off x="2492542" y="334852"/>
            <a:ext cx="2625618" cy="2498501"/>
          </a:xfrm>
          <a:prstGeom prst="rect">
            <a:avLst/>
          </a:prstGeom>
        </p:spPr>
      </p:pic>
      <p:pic>
        <p:nvPicPr>
          <p:cNvPr id="7" name="Picture 6">
            <a:extLst>
              <a:ext uri="{FF2B5EF4-FFF2-40B4-BE49-F238E27FC236}">
                <a16:creationId xmlns:a16="http://schemas.microsoft.com/office/drawing/2014/main" id="{94D56397-3FDC-A344-8E45-C279F3E69E5B}"/>
              </a:ext>
            </a:extLst>
          </p:cNvPr>
          <p:cNvPicPr>
            <a:picLocks noChangeAspect="1"/>
          </p:cNvPicPr>
          <p:nvPr/>
        </p:nvPicPr>
        <p:blipFill rotWithShape="1">
          <a:blip r:embed="rId3"/>
          <a:srcRect b="9279"/>
          <a:stretch/>
        </p:blipFill>
        <p:spPr>
          <a:xfrm>
            <a:off x="5737058" y="334852"/>
            <a:ext cx="3962400" cy="2603858"/>
          </a:xfrm>
          <a:prstGeom prst="rect">
            <a:avLst/>
          </a:prstGeom>
        </p:spPr>
      </p:pic>
    </p:spTree>
    <p:extLst>
      <p:ext uri="{BB962C8B-B14F-4D97-AF65-F5344CB8AC3E}">
        <p14:creationId xmlns:p14="http://schemas.microsoft.com/office/powerpoint/2010/main" val="354370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20D8-05FE-F94B-ACE4-78D98E7B7124}"/>
              </a:ext>
            </a:extLst>
          </p:cNvPr>
          <p:cNvSpPr>
            <a:spLocks noGrp="1"/>
          </p:cNvSpPr>
          <p:nvPr>
            <p:ph type="title"/>
          </p:nvPr>
        </p:nvSpPr>
        <p:spPr/>
        <p:txBody>
          <a:bodyPr/>
          <a:lstStyle/>
          <a:p>
            <a:r>
              <a:rPr lang="en-US" dirty="0"/>
              <a:t>Thank You For Your Time</a:t>
            </a:r>
          </a:p>
        </p:txBody>
      </p:sp>
      <p:pic>
        <p:nvPicPr>
          <p:cNvPr id="6" name="Content Placeholder 5">
            <a:extLst>
              <a:ext uri="{FF2B5EF4-FFF2-40B4-BE49-F238E27FC236}">
                <a16:creationId xmlns:a16="http://schemas.microsoft.com/office/drawing/2014/main" id="{03BDC1F0-3771-7E4A-9F76-1B20553783B6}"/>
              </a:ext>
            </a:extLst>
          </p:cNvPr>
          <p:cNvPicPr>
            <a:picLocks noGrp="1" noChangeAspect="1"/>
          </p:cNvPicPr>
          <p:nvPr>
            <p:ph sz="half" idx="1"/>
          </p:nvPr>
        </p:nvPicPr>
        <p:blipFill>
          <a:blip r:embed="rId2"/>
          <a:stretch>
            <a:fillRect/>
          </a:stretch>
        </p:blipFill>
        <p:spPr>
          <a:xfrm>
            <a:off x="1601661" y="1600200"/>
            <a:ext cx="3400677" cy="4525963"/>
          </a:xfrm>
        </p:spPr>
      </p:pic>
      <p:sp>
        <p:nvSpPr>
          <p:cNvPr id="4" name="Content Placeholder 3">
            <a:extLst>
              <a:ext uri="{FF2B5EF4-FFF2-40B4-BE49-F238E27FC236}">
                <a16:creationId xmlns:a16="http://schemas.microsoft.com/office/drawing/2014/main" id="{2B476AFE-AABE-EB42-B452-DD6D27DBFE44}"/>
              </a:ext>
            </a:extLst>
          </p:cNvPr>
          <p:cNvSpPr>
            <a:spLocks noGrp="1"/>
          </p:cNvSpPr>
          <p:nvPr>
            <p:ph sz="half" idx="2"/>
          </p:nvPr>
        </p:nvSpPr>
        <p:spPr>
          <a:xfrm>
            <a:off x="6096000" y="1682024"/>
            <a:ext cx="5384800" cy="4525963"/>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a:t>For follow up questions feel free to connect with me:</a:t>
            </a:r>
          </a:p>
          <a:p>
            <a:pPr marL="0" indent="0">
              <a:buNone/>
            </a:pPr>
            <a:endParaRPr lang="en-US" dirty="0"/>
          </a:p>
          <a:p>
            <a:r>
              <a:rPr lang="en-US" dirty="0"/>
              <a:t>Email: </a:t>
            </a:r>
            <a:r>
              <a:rPr lang="en-US" dirty="0">
                <a:hlinkClick r:id="rId3"/>
              </a:rPr>
              <a:t>Jen@whathealsall.com</a:t>
            </a:r>
            <a:endParaRPr lang="en-US" dirty="0"/>
          </a:p>
          <a:p>
            <a:r>
              <a:rPr lang="en-US" dirty="0"/>
              <a:t>Instagram: @</a:t>
            </a:r>
            <a:r>
              <a:rPr lang="en-US" dirty="0" err="1"/>
              <a:t>whathealsall</a:t>
            </a:r>
            <a:endParaRPr lang="en-US" dirty="0"/>
          </a:p>
          <a:p>
            <a:r>
              <a:rPr lang="en-US" dirty="0"/>
              <a:t>Twitter: @</a:t>
            </a:r>
            <a:r>
              <a:rPr lang="en-US" dirty="0" err="1"/>
              <a:t>healsall</a:t>
            </a:r>
            <a:endParaRPr lang="en-US" dirty="0"/>
          </a:p>
          <a:p>
            <a:endParaRPr lang="en-US" dirty="0"/>
          </a:p>
          <a:p>
            <a:r>
              <a:rPr lang="en-US" dirty="0"/>
              <a:t>Women’s Cannabis Club</a:t>
            </a:r>
          </a:p>
          <a:p>
            <a:r>
              <a:rPr lang="en-US" dirty="0"/>
              <a:t>Instagram: </a:t>
            </a:r>
            <a:r>
              <a:rPr lang="en-US" dirty="0" err="1"/>
              <a:t>womenscannabisclub</a:t>
            </a:r>
            <a:endParaRPr lang="en-US" dirty="0"/>
          </a:p>
          <a:p>
            <a:endParaRPr lang="en-US" dirty="0"/>
          </a:p>
        </p:txBody>
      </p:sp>
    </p:spTree>
    <p:extLst>
      <p:ext uri="{BB962C8B-B14F-4D97-AF65-F5344CB8AC3E}">
        <p14:creationId xmlns:p14="http://schemas.microsoft.com/office/powerpoint/2010/main" val="130972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6C99CE-F308-244C-A761-3F9E26D32A78}"/>
              </a:ext>
            </a:extLst>
          </p:cNvPr>
          <p:cNvSpPr>
            <a:spLocks noGrp="1"/>
          </p:cNvSpPr>
          <p:nvPr>
            <p:ph type="title"/>
          </p:nvPr>
        </p:nvSpPr>
        <p:spPr>
          <a:xfrm>
            <a:off x="609600" y="1112520"/>
            <a:ext cx="10972800" cy="305118"/>
          </a:xfrm>
        </p:spPr>
        <p:txBody>
          <a:bodyPr>
            <a:normAutofit fontScale="90000"/>
          </a:bodyPr>
          <a:lstStyle/>
          <a:p>
            <a:r>
              <a:rPr lang="en-US" b="1" dirty="0"/>
              <a:t>What is CBD?</a:t>
            </a:r>
            <a:br>
              <a:rPr lang="en-US" dirty="0"/>
            </a:br>
            <a:br>
              <a:rPr lang="en-US" dirty="0"/>
            </a:br>
            <a:endParaRPr lang="en-US" dirty="0"/>
          </a:p>
        </p:txBody>
      </p:sp>
      <p:sp>
        <p:nvSpPr>
          <p:cNvPr id="5" name="Subtitle 4">
            <a:extLst>
              <a:ext uri="{FF2B5EF4-FFF2-40B4-BE49-F238E27FC236}">
                <a16:creationId xmlns:a16="http://schemas.microsoft.com/office/drawing/2014/main" id="{BA68E0DE-94B1-B741-9F7A-F6AE18BE9CAF}"/>
              </a:ext>
            </a:extLst>
          </p:cNvPr>
          <p:cNvSpPr>
            <a:spLocks noGrp="1"/>
          </p:cNvSpPr>
          <p:nvPr>
            <p:ph sz="half" idx="1"/>
          </p:nvPr>
        </p:nvSpPr>
        <p:spPr>
          <a:xfrm>
            <a:off x="711200" y="1417639"/>
            <a:ext cx="5728970" cy="4480241"/>
          </a:xfrm>
        </p:spPr>
        <p:style>
          <a:lnRef idx="1">
            <a:schemeClr val="accent3"/>
          </a:lnRef>
          <a:fillRef idx="2">
            <a:schemeClr val="accent3"/>
          </a:fillRef>
          <a:effectRef idx="1">
            <a:schemeClr val="accent3"/>
          </a:effectRef>
          <a:fontRef idx="minor">
            <a:schemeClr val="dk1"/>
          </a:fontRef>
        </p:style>
        <p:txBody>
          <a:bodyPr>
            <a:noAutofit/>
          </a:bodyPr>
          <a:lstStyle/>
          <a:p>
            <a:r>
              <a:rPr lang="en-US" dirty="0"/>
              <a:t>Cannabidiol</a:t>
            </a:r>
          </a:p>
          <a:p>
            <a:r>
              <a:rPr lang="en-US" dirty="0"/>
              <a:t>Hemp vs. marijuana derived</a:t>
            </a:r>
          </a:p>
          <a:p>
            <a:r>
              <a:rPr lang="en-US" dirty="0"/>
              <a:t>Overarching label given to cannabinoids</a:t>
            </a:r>
          </a:p>
          <a:p>
            <a:r>
              <a:rPr lang="en-US" dirty="0"/>
              <a:t>Hundreds of naturally occurring cannabinoids</a:t>
            </a:r>
          </a:p>
          <a:p>
            <a:r>
              <a:rPr lang="en-US" dirty="0"/>
              <a:t>THC, CBD, CBDN, THCA and more</a:t>
            </a:r>
          </a:p>
          <a:p>
            <a:r>
              <a:rPr lang="en-US" dirty="0"/>
              <a:t>Non-psychoactive vs. non-intoxicating </a:t>
            </a:r>
          </a:p>
          <a:p>
            <a:pPr marL="0" indent="0">
              <a:buNone/>
            </a:pPr>
            <a:br>
              <a:rPr lang="en-US" dirty="0"/>
            </a:br>
            <a:endParaRPr lang="en-US" dirty="0"/>
          </a:p>
        </p:txBody>
      </p:sp>
      <p:pic>
        <p:nvPicPr>
          <p:cNvPr id="9" name="Content Placeholder 8">
            <a:extLst>
              <a:ext uri="{FF2B5EF4-FFF2-40B4-BE49-F238E27FC236}">
                <a16:creationId xmlns:a16="http://schemas.microsoft.com/office/drawing/2014/main" id="{39F14E1B-2B35-2A4D-8B72-F567F34D1AC4}"/>
              </a:ext>
            </a:extLst>
          </p:cNvPr>
          <p:cNvPicPr>
            <a:picLocks noGrp="1" noChangeAspect="1"/>
          </p:cNvPicPr>
          <p:nvPr>
            <p:ph sz="half" idx="2"/>
          </p:nvPr>
        </p:nvPicPr>
        <p:blipFill>
          <a:blip r:embed="rId2"/>
          <a:stretch>
            <a:fillRect/>
          </a:stretch>
        </p:blipFill>
        <p:spPr>
          <a:xfrm>
            <a:off x="6897370" y="1811894"/>
            <a:ext cx="4227830" cy="3691730"/>
          </a:xfrm>
        </p:spPr>
      </p:pic>
      <p:sp>
        <p:nvSpPr>
          <p:cNvPr id="10" name="TextBox 9">
            <a:extLst>
              <a:ext uri="{FF2B5EF4-FFF2-40B4-BE49-F238E27FC236}">
                <a16:creationId xmlns:a16="http://schemas.microsoft.com/office/drawing/2014/main" id="{6EB87601-EF3D-2146-BB90-89581DA5BC5C}"/>
              </a:ext>
            </a:extLst>
          </p:cNvPr>
          <p:cNvSpPr txBox="1"/>
          <p:nvPr/>
        </p:nvSpPr>
        <p:spPr>
          <a:xfrm>
            <a:off x="9433560" y="5560814"/>
            <a:ext cx="1691640" cy="369332"/>
          </a:xfrm>
          <a:prstGeom prst="rect">
            <a:avLst/>
          </a:prstGeom>
          <a:noFill/>
        </p:spPr>
        <p:txBody>
          <a:bodyPr wrap="square" rtlCol="0">
            <a:spAutoFit/>
          </a:bodyPr>
          <a:lstStyle/>
          <a:p>
            <a:r>
              <a:rPr lang="en-US" dirty="0" err="1"/>
              <a:t>ProjectCbd.Com</a:t>
            </a:r>
            <a:endParaRPr lang="en-US" dirty="0"/>
          </a:p>
        </p:txBody>
      </p:sp>
    </p:spTree>
    <p:extLst>
      <p:ext uri="{BB962C8B-B14F-4D97-AF65-F5344CB8AC3E}">
        <p14:creationId xmlns:p14="http://schemas.microsoft.com/office/powerpoint/2010/main" val="416701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104D-EEA2-B946-A290-7482DE60E0E6}"/>
              </a:ext>
            </a:extLst>
          </p:cNvPr>
          <p:cNvSpPr>
            <a:spLocks noGrp="1"/>
          </p:cNvSpPr>
          <p:nvPr>
            <p:ph type="title"/>
          </p:nvPr>
        </p:nvSpPr>
        <p:spPr/>
        <p:txBody>
          <a:bodyPr/>
          <a:lstStyle/>
          <a:p>
            <a:r>
              <a:rPr lang="en-US" dirty="0"/>
              <a:t>Benefits of CBD</a:t>
            </a:r>
          </a:p>
        </p:txBody>
      </p:sp>
      <p:sp>
        <p:nvSpPr>
          <p:cNvPr id="3" name="Content Placeholder 2">
            <a:extLst>
              <a:ext uri="{FF2B5EF4-FFF2-40B4-BE49-F238E27FC236}">
                <a16:creationId xmlns:a16="http://schemas.microsoft.com/office/drawing/2014/main" id="{4B6647AE-A3C4-A844-99C0-C2D9BE06B814}"/>
              </a:ext>
            </a:extLst>
          </p:cNvPr>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lstStyle/>
          <a:p>
            <a:pPr fontAlgn="base"/>
            <a:r>
              <a:rPr lang="en-US" dirty="0"/>
              <a:t>Relieves anxiety and depression</a:t>
            </a:r>
          </a:p>
          <a:p>
            <a:pPr fontAlgn="base"/>
            <a:r>
              <a:rPr lang="en-US" dirty="0"/>
              <a:t>Stress reliever</a:t>
            </a:r>
          </a:p>
          <a:p>
            <a:pPr fontAlgn="base"/>
            <a:r>
              <a:rPr lang="en-US" dirty="0"/>
              <a:t>Anti-seizure properties</a:t>
            </a:r>
          </a:p>
          <a:p>
            <a:pPr fontAlgn="base"/>
            <a:r>
              <a:rPr lang="en-US" dirty="0"/>
              <a:t>Promotes better sleep</a:t>
            </a:r>
          </a:p>
          <a:p>
            <a:pPr fontAlgn="base"/>
            <a:r>
              <a:rPr lang="en-US" dirty="0"/>
              <a:t>Natural pain and symptoms relief</a:t>
            </a:r>
          </a:p>
          <a:p>
            <a:pPr fontAlgn="base"/>
            <a:r>
              <a:rPr lang="en-US" dirty="0"/>
              <a:t>Anti-tumor effects</a:t>
            </a:r>
          </a:p>
          <a:p>
            <a:pPr fontAlgn="base"/>
            <a:r>
              <a:rPr lang="en-US" dirty="0"/>
              <a:t>Lowers Risk of Diabetes and Heart Disease</a:t>
            </a:r>
          </a:p>
          <a:p>
            <a:endParaRPr lang="en-US" dirty="0"/>
          </a:p>
        </p:txBody>
      </p:sp>
      <p:pic>
        <p:nvPicPr>
          <p:cNvPr id="6" name="Content Placeholder 5">
            <a:extLst>
              <a:ext uri="{FF2B5EF4-FFF2-40B4-BE49-F238E27FC236}">
                <a16:creationId xmlns:a16="http://schemas.microsoft.com/office/drawing/2014/main" id="{368753C6-9A07-DD41-A088-7CBB73E0D921}"/>
              </a:ext>
            </a:extLst>
          </p:cNvPr>
          <p:cNvPicPr>
            <a:picLocks noGrp="1" noChangeAspect="1"/>
          </p:cNvPicPr>
          <p:nvPr>
            <p:ph sz="half" idx="2"/>
          </p:nvPr>
        </p:nvPicPr>
        <p:blipFill>
          <a:blip r:embed="rId2"/>
          <a:stretch>
            <a:fillRect/>
          </a:stretch>
        </p:blipFill>
        <p:spPr>
          <a:xfrm>
            <a:off x="6197602" y="2191303"/>
            <a:ext cx="5384800" cy="3343758"/>
          </a:xfrm>
        </p:spPr>
      </p:pic>
    </p:spTree>
    <p:extLst>
      <p:ext uri="{BB962C8B-B14F-4D97-AF65-F5344CB8AC3E}">
        <p14:creationId xmlns:p14="http://schemas.microsoft.com/office/powerpoint/2010/main" val="141643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A3BE-4DB0-924F-A1F7-09EBBABD250D}"/>
              </a:ext>
            </a:extLst>
          </p:cNvPr>
          <p:cNvSpPr>
            <a:spLocks noGrp="1"/>
          </p:cNvSpPr>
          <p:nvPr>
            <p:ph type="title"/>
          </p:nvPr>
        </p:nvSpPr>
        <p:spPr/>
        <p:txBody>
          <a:bodyPr/>
          <a:lstStyle/>
          <a:p>
            <a:r>
              <a:rPr lang="en-US" dirty="0"/>
              <a:t>Consumption of CBD Oil</a:t>
            </a:r>
          </a:p>
        </p:txBody>
      </p:sp>
      <p:sp>
        <p:nvSpPr>
          <p:cNvPr id="3" name="Content Placeholder 2">
            <a:extLst>
              <a:ext uri="{FF2B5EF4-FFF2-40B4-BE49-F238E27FC236}">
                <a16:creationId xmlns:a16="http://schemas.microsoft.com/office/drawing/2014/main" id="{5FE4FCAF-728A-964C-A782-D1C459D31954}"/>
              </a:ext>
            </a:extLst>
          </p:cNvPr>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a:t>Capsules</a:t>
            </a:r>
          </a:p>
          <a:p>
            <a:endParaRPr lang="en-US" dirty="0"/>
          </a:p>
          <a:p>
            <a:r>
              <a:rPr lang="en-US" dirty="0"/>
              <a:t>Edibles</a:t>
            </a:r>
          </a:p>
          <a:p>
            <a:endParaRPr lang="en-US" dirty="0"/>
          </a:p>
          <a:p>
            <a:r>
              <a:rPr lang="en-US" dirty="0"/>
              <a:t>Oral Applications</a:t>
            </a:r>
          </a:p>
          <a:p>
            <a:endParaRPr lang="en-US" dirty="0"/>
          </a:p>
          <a:p>
            <a:r>
              <a:rPr lang="en-US" dirty="0"/>
              <a:t>Liquids</a:t>
            </a:r>
          </a:p>
          <a:p>
            <a:endParaRPr lang="en-US" dirty="0"/>
          </a:p>
          <a:p>
            <a:r>
              <a:rPr lang="en-US" dirty="0"/>
              <a:t>Vaporizers</a:t>
            </a:r>
          </a:p>
          <a:p>
            <a:endParaRPr lang="en-US" dirty="0"/>
          </a:p>
          <a:p>
            <a:r>
              <a:rPr lang="en-US" dirty="0"/>
              <a:t>Topicals</a:t>
            </a:r>
          </a:p>
        </p:txBody>
      </p:sp>
      <p:pic>
        <p:nvPicPr>
          <p:cNvPr id="6" name="Content Placeholder 5">
            <a:extLst>
              <a:ext uri="{FF2B5EF4-FFF2-40B4-BE49-F238E27FC236}">
                <a16:creationId xmlns:a16="http://schemas.microsoft.com/office/drawing/2014/main" id="{9B688C87-08DC-B04C-9622-899C17311738}"/>
              </a:ext>
            </a:extLst>
          </p:cNvPr>
          <p:cNvPicPr>
            <a:picLocks noGrp="1" noChangeAspect="1"/>
          </p:cNvPicPr>
          <p:nvPr>
            <p:ph sz="half" idx="2"/>
          </p:nvPr>
        </p:nvPicPr>
        <p:blipFill>
          <a:blip r:embed="rId2"/>
          <a:stretch>
            <a:fillRect/>
          </a:stretch>
        </p:blipFill>
        <p:spPr>
          <a:xfrm>
            <a:off x="6197600" y="1600201"/>
            <a:ext cx="5384800" cy="4525963"/>
          </a:xfrm>
        </p:spPr>
      </p:pic>
    </p:spTree>
    <p:extLst>
      <p:ext uri="{BB962C8B-B14F-4D97-AF65-F5344CB8AC3E}">
        <p14:creationId xmlns:p14="http://schemas.microsoft.com/office/powerpoint/2010/main" val="123660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4964-4AA2-9C48-A54A-C398AD8FBCAA}"/>
              </a:ext>
            </a:extLst>
          </p:cNvPr>
          <p:cNvSpPr>
            <a:spLocks noGrp="1"/>
          </p:cNvSpPr>
          <p:nvPr>
            <p:ph type="title"/>
          </p:nvPr>
        </p:nvSpPr>
        <p:spPr/>
        <p:txBody>
          <a:bodyPr>
            <a:normAutofit fontScale="90000"/>
          </a:bodyPr>
          <a:lstStyle/>
          <a:p>
            <a:br>
              <a:rPr lang="en-US" b="1" dirty="0"/>
            </a:br>
            <a:br>
              <a:rPr lang="en-US" b="1" dirty="0"/>
            </a:br>
            <a:r>
              <a:rPr lang="en-US" b="1" dirty="0"/>
              <a:t>What is the Endocannabinoid System?</a:t>
            </a:r>
            <a:br>
              <a:rPr lang="en-US" dirty="0"/>
            </a:br>
            <a:br>
              <a:rPr lang="en-US" dirty="0"/>
            </a:br>
            <a:endParaRPr lang="en-US" dirty="0"/>
          </a:p>
        </p:txBody>
      </p:sp>
      <p:sp>
        <p:nvSpPr>
          <p:cNvPr id="3" name="Content Placeholder 2">
            <a:extLst>
              <a:ext uri="{FF2B5EF4-FFF2-40B4-BE49-F238E27FC236}">
                <a16:creationId xmlns:a16="http://schemas.microsoft.com/office/drawing/2014/main" id="{8D895F35-7DD5-C444-9E1E-AEE304E1C8E5}"/>
              </a:ext>
            </a:extLst>
          </p:cNvPr>
          <p:cNvSpPr>
            <a:spLocks noGrp="1"/>
          </p:cNvSpPr>
          <p:nvPr>
            <p:ph sz="half" idx="1"/>
          </p:nvPr>
        </p:nvSpPr>
        <p:spPr>
          <a:xfrm>
            <a:off x="609600" y="1600201"/>
            <a:ext cx="5384800" cy="4525963"/>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dirty="0"/>
              <a:t>The Endocannabinoid System (ECS) is found throughout the entire human body including the brain and nervous system. </a:t>
            </a:r>
          </a:p>
          <a:p>
            <a:pPr marL="0" indent="0">
              <a:buNone/>
            </a:pPr>
            <a:endParaRPr lang="en-US" dirty="0"/>
          </a:p>
          <a:p>
            <a:r>
              <a:rPr lang="en-US" dirty="0"/>
              <a:t>Comprised of a network of cannabinoid receptors </a:t>
            </a:r>
          </a:p>
          <a:p>
            <a:pPr marL="0" indent="0">
              <a:buNone/>
            </a:pPr>
            <a:endParaRPr lang="en-US" dirty="0"/>
          </a:p>
          <a:p>
            <a:r>
              <a:rPr lang="en-US" dirty="0"/>
              <a:t>Responsible for regulating a number of vital bodily functions, such as sleep, appetite, hunger, pain response, stress relief, coordination, mood and to maintain your homeostasis or natural balance</a:t>
            </a:r>
            <a:br>
              <a:rPr lang="en-US" dirty="0"/>
            </a:br>
            <a:endParaRPr lang="en-US" dirty="0"/>
          </a:p>
        </p:txBody>
      </p:sp>
      <p:pic>
        <p:nvPicPr>
          <p:cNvPr id="6" name="Content Placeholder 5">
            <a:extLst>
              <a:ext uri="{FF2B5EF4-FFF2-40B4-BE49-F238E27FC236}">
                <a16:creationId xmlns:a16="http://schemas.microsoft.com/office/drawing/2014/main" id="{ED1BA637-70A9-4E4D-8C51-4F0E06E7E1B1}"/>
              </a:ext>
            </a:extLst>
          </p:cNvPr>
          <p:cNvPicPr>
            <a:picLocks noGrp="1" noChangeAspect="1"/>
          </p:cNvPicPr>
          <p:nvPr>
            <p:ph sz="half" idx="2"/>
          </p:nvPr>
        </p:nvPicPr>
        <p:blipFill>
          <a:blip r:embed="rId2"/>
          <a:stretch>
            <a:fillRect/>
          </a:stretch>
        </p:blipFill>
        <p:spPr>
          <a:xfrm>
            <a:off x="6197600" y="1417638"/>
            <a:ext cx="5384800" cy="4708526"/>
          </a:xfrm>
        </p:spPr>
      </p:pic>
    </p:spTree>
    <p:extLst>
      <p:ext uri="{BB962C8B-B14F-4D97-AF65-F5344CB8AC3E}">
        <p14:creationId xmlns:p14="http://schemas.microsoft.com/office/powerpoint/2010/main" val="132924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9C9D-8BE9-E447-A904-CD14B48B516D}"/>
              </a:ext>
            </a:extLst>
          </p:cNvPr>
          <p:cNvSpPr>
            <a:spLocks noGrp="1"/>
          </p:cNvSpPr>
          <p:nvPr>
            <p:ph type="title"/>
          </p:nvPr>
        </p:nvSpPr>
        <p:spPr/>
        <p:txBody>
          <a:bodyPr/>
          <a:lstStyle/>
          <a:p>
            <a:r>
              <a:rPr lang="en-US" dirty="0"/>
              <a:t>CB1 &amp; CB2 Receptors</a:t>
            </a:r>
          </a:p>
        </p:txBody>
      </p:sp>
      <p:pic>
        <p:nvPicPr>
          <p:cNvPr id="10" name="Content Placeholder 9">
            <a:extLst>
              <a:ext uri="{FF2B5EF4-FFF2-40B4-BE49-F238E27FC236}">
                <a16:creationId xmlns:a16="http://schemas.microsoft.com/office/drawing/2014/main" id="{97777206-300C-9C48-A11C-59A136F308EB}"/>
              </a:ext>
            </a:extLst>
          </p:cNvPr>
          <p:cNvPicPr>
            <a:picLocks noGrp="1" noChangeAspect="1"/>
          </p:cNvPicPr>
          <p:nvPr>
            <p:ph sz="half" idx="2"/>
          </p:nvPr>
        </p:nvPicPr>
        <p:blipFill>
          <a:blip r:embed="rId2"/>
          <a:stretch>
            <a:fillRect/>
          </a:stretch>
        </p:blipFill>
        <p:spPr>
          <a:xfrm>
            <a:off x="6197600" y="1851927"/>
            <a:ext cx="5384800" cy="4274237"/>
          </a:xfrm>
        </p:spPr>
      </p:pic>
      <p:sp>
        <p:nvSpPr>
          <p:cNvPr id="12" name="Content Placeholder 11">
            <a:extLst>
              <a:ext uri="{FF2B5EF4-FFF2-40B4-BE49-F238E27FC236}">
                <a16:creationId xmlns:a16="http://schemas.microsoft.com/office/drawing/2014/main" id="{394FAECC-A01C-E645-8981-B9AF7BB4D486}"/>
              </a:ext>
            </a:extLst>
          </p:cNvPr>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a:t>CB1 receptors are concentrated in the brain and the central nervous system; helps to maintain core functions like motor activity, pain perception, stress response and memory.</a:t>
            </a:r>
          </a:p>
          <a:p>
            <a:endParaRPr lang="en-US" dirty="0"/>
          </a:p>
          <a:p>
            <a:r>
              <a:rPr lang="en-US" dirty="0"/>
              <a:t>CB2 receptors distributed throughout the peripheral organs in the body serving the immune, muscular, and cardiovascular systems.</a:t>
            </a:r>
          </a:p>
        </p:txBody>
      </p:sp>
      <p:sp>
        <p:nvSpPr>
          <p:cNvPr id="13" name="TextBox 12">
            <a:extLst>
              <a:ext uri="{FF2B5EF4-FFF2-40B4-BE49-F238E27FC236}">
                <a16:creationId xmlns:a16="http://schemas.microsoft.com/office/drawing/2014/main" id="{0F241718-DA64-C842-8D25-A3FF0528CB5D}"/>
              </a:ext>
            </a:extLst>
          </p:cNvPr>
          <p:cNvSpPr txBox="1"/>
          <p:nvPr/>
        </p:nvSpPr>
        <p:spPr>
          <a:xfrm>
            <a:off x="8656320" y="6126164"/>
            <a:ext cx="2455491" cy="369332"/>
          </a:xfrm>
          <a:prstGeom prst="rect">
            <a:avLst/>
          </a:prstGeom>
          <a:noFill/>
        </p:spPr>
        <p:txBody>
          <a:bodyPr wrap="square" rtlCol="0">
            <a:spAutoFit/>
          </a:bodyPr>
          <a:lstStyle/>
          <a:p>
            <a:r>
              <a:rPr lang="en-US" dirty="0"/>
              <a:t>Image source: medium</a:t>
            </a:r>
          </a:p>
        </p:txBody>
      </p:sp>
    </p:spTree>
    <p:extLst>
      <p:ext uri="{BB962C8B-B14F-4D97-AF65-F5344CB8AC3E}">
        <p14:creationId xmlns:p14="http://schemas.microsoft.com/office/powerpoint/2010/main" val="224012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4598-A439-404D-951C-1747008B7E37}"/>
              </a:ext>
            </a:extLst>
          </p:cNvPr>
          <p:cNvSpPr>
            <a:spLocks noGrp="1"/>
          </p:cNvSpPr>
          <p:nvPr>
            <p:ph type="title"/>
          </p:nvPr>
        </p:nvSpPr>
        <p:spPr/>
        <p:txBody>
          <a:bodyPr/>
          <a:lstStyle/>
          <a:p>
            <a:r>
              <a:rPr lang="en-US" dirty="0"/>
              <a:t>Muscular Dystrophy and Cannabis</a:t>
            </a:r>
          </a:p>
        </p:txBody>
      </p:sp>
      <p:sp>
        <p:nvSpPr>
          <p:cNvPr id="3" name="Content Placeholder 2">
            <a:extLst>
              <a:ext uri="{FF2B5EF4-FFF2-40B4-BE49-F238E27FC236}">
                <a16:creationId xmlns:a16="http://schemas.microsoft.com/office/drawing/2014/main" id="{957AB917-957F-8547-BB54-7F2365AAB1E6}"/>
              </a:ext>
            </a:extLst>
          </p:cNvPr>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lstStyle/>
          <a:p>
            <a:r>
              <a:rPr lang="en-US" dirty="0"/>
              <a:t>Studies have shown that compounds (THC, CBD, CBN) substantially reduce chronic pain and inflammation.</a:t>
            </a:r>
          </a:p>
          <a:p>
            <a:r>
              <a:rPr lang="en-US" dirty="0"/>
              <a:t>Improves relaxation which reduces symptoms like muscle stiffness and spasticity.</a:t>
            </a:r>
          </a:p>
          <a:p>
            <a:r>
              <a:rPr lang="en-US" dirty="0"/>
              <a:t>Can help with overall mood, depression and insomnia.</a:t>
            </a:r>
          </a:p>
          <a:p>
            <a:endParaRPr lang="en-US" dirty="0"/>
          </a:p>
        </p:txBody>
      </p:sp>
      <p:pic>
        <p:nvPicPr>
          <p:cNvPr id="8" name="Picture 7">
            <a:extLst>
              <a:ext uri="{FF2B5EF4-FFF2-40B4-BE49-F238E27FC236}">
                <a16:creationId xmlns:a16="http://schemas.microsoft.com/office/drawing/2014/main" id="{6212C4CA-8BCF-DB47-B7CB-0601BEA81D32}"/>
              </a:ext>
            </a:extLst>
          </p:cNvPr>
          <p:cNvPicPr>
            <a:picLocks noChangeAspect="1"/>
          </p:cNvPicPr>
          <p:nvPr/>
        </p:nvPicPr>
        <p:blipFill>
          <a:blip r:embed="rId2"/>
          <a:stretch>
            <a:fillRect/>
          </a:stretch>
        </p:blipFill>
        <p:spPr>
          <a:xfrm>
            <a:off x="6562025" y="1600201"/>
            <a:ext cx="4787900" cy="1538838"/>
          </a:xfrm>
          <a:prstGeom prst="rect">
            <a:avLst/>
          </a:prstGeom>
        </p:spPr>
      </p:pic>
      <p:pic>
        <p:nvPicPr>
          <p:cNvPr id="12" name="Picture 11">
            <a:extLst>
              <a:ext uri="{FF2B5EF4-FFF2-40B4-BE49-F238E27FC236}">
                <a16:creationId xmlns:a16="http://schemas.microsoft.com/office/drawing/2014/main" id="{00F93631-1A07-0245-993A-B3E1619A8CF8}"/>
              </a:ext>
            </a:extLst>
          </p:cNvPr>
          <p:cNvPicPr>
            <a:picLocks noChangeAspect="1"/>
          </p:cNvPicPr>
          <p:nvPr/>
        </p:nvPicPr>
        <p:blipFill>
          <a:blip r:embed="rId3"/>
          <a:stretch>
            <a:fillRect/>
          </a:stretch>
        </p:blipFill>
        <p:spPr>
          <a:xfrm>
            <a:off x="6562025" y="4080172"/>
            <a:ext cx="4787900" cy="2045992"/>
          </a:xfrm>
          <a:prstGeom prst="rect">
            <a:avLst/>
          </a:prstGeom>
        </p:spPr>
      </p:pic>
    </p:spTree>
    <p:extLst>
      <p:ext uri="{BB962C8B-B14F-4D97-AF65-F5344CB8AC3E}">
        <p14:creationId xmlns:p14="http://schemas.microsoft.com/office/powerpoint/2010/main" val="144365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F9F3-3E64-A141-B20E-B48B7B37FEC8}"/>
              </a:ext>
            </a:extLst>
          </p:cNvPr>
          <p:cNvSpPr>
            <a:spLocks noGrp="1"/>
          </p:cNvSpPr>
          <p:nvPr>
            <p:ph type="title"/>
          </p:nvPr>
        </p:nvSpPr>
        <p:spPr/>
        <p:txBody>
          <a:bodyPr/>
          <a:lstStyle/>
          <a:p>
            <a:r>
              <a:rPr lang="en-US" dirty="0"/>
              <a:t>Supporting Research</a:t>
            </a:r>
          </a:p>
        </p:txBody>
      </p:sp>
      <p:sp>
        <p:nvSpPr>
          <p:cNvPr id="3" name="Content Placeholder 2">
            <a:extLst>
              <a:ext uri="{FF2B5EF4-FFF2-40B4-BE49-F238E27FC236}">
                <a16:creationId xmlns:a16="http://schemas.microsoft.com/office/drawing/2014/main" id="{DDFF12A6-2BA3-7642-80F0-413413A50A86}"/>
              </a:ext>
            </a:extLst>
          </p:cNvPr>
          <p:cNvSpPr>
            <a:spLocks noGrp="1"/>
          </p:cNvSpPr>
          <p:nvPr>
            <p:ph sz="half" idx="1"/>
          </p:nvPr>
        </p:nvSpPr>
        <p:spPr>
          <a:xfrm>
            <a:off x="609600" y="1239864"/>
            <a:ext cx="5384800" cy="5343497"/>
          </a:xfrm>
        </p:spPr>
        <p:style>
          <a:lnRef idx="1">
            <a:schemeClr val="accent5"/>
          </a:lnRef>
          <a:fillRef idx="2">
            <a:schemeClr val="accent5"/>
          </a:fillRef>
          <a:effectRef idx="1">
            <a:schemeClr val="accent5"/>
          </a:effectRef>
          <a:fontRef idx="minor">
            <a:schemeClr val="dk1"/>
          </a:fontRef>
        </p:style>
        <p:txBody>
          <a:bodyPr>
            <a:noAutofit/>
          </a:bodyPr>
          <a:lstStyle/>
          <a:p>
            <a:r>
              <a:rPr lang="en-US" sz="1800" dirty="0"/>
              <a:t>The 2001 reference book </a:t>
            </a:r>
            <a:r>
              <a:rPr lang="en-US" sz="1800" i="1" dirty="0">
                <a:hlinkClick r:id="rId2"/>
              </a:rPr>
              <a:t>Marijuana as Medicine? The Science Beyond the Controversy</a:t>
            </a:r>
            <a:r>
              <a:rPr lang="en-US" sz="1800" dirty="0"/>
              <a:t> noted that a 1982 survey of people with spinal cord injuries, 21 out of 43 respondents said that cannabis reduced their spasticity, and a 1997 survey of MS patients who use cannabis regularly found nearly all of the 112 respondents also said cannabis helped lessen pain and spasticity.  </a:t>
            </a:r>
          </a:p>
          <a:p>
            <a:r>
              <a:rPr lang="en-US" sz="1800" dirty="0"/>
              <a:t>A </a:t>
            </a:r>
            <a:r>
              <a:rPr lang="en-US" sz="1800" dirty="0">
                <a:hlinkClick r:id="rId3"/>
              </a:rPr>
              <a:t>2012 report in </a:t>
            </a:r>
            <a:r>
              <a:rPr lang="en-US" sz="1800" i="1" dirty="0">
                <a:hlinkClick r:id="rId3"/>
              </a:rPr>
              <a:t>Expert Review of Neurotherapeutics</a:t>
            </a:r>
            <a:r>
              <a:rPr lang="en-US" sz="1800" dirty="0"/>
              <a:t> noted, “Results from randomized, controlled trials have reported a reduction in the severity of symptoms associated with spasticity.”</a:t>
            </a:r>
          </a:p>
          <a:p>
            <a:r>
              <a:rPr lang="en-US" sz="1800" dirty="0"/>
              <a:t>In a 2014 review from </a:t>
            </a:r>
            <a:r>
              <a:rPr lang="en-US" sz="1800" i="1" dirty="0"/>
              <a:t>the American Academy of Neurology</a:t>
            </a:r>
            <a:r>
              <a:rPr lang="en-US" sz="1800" dirty="0"/>
              <a:t> that looked at nearly three dozen studies exploring use of cannabinoids in the treatment of MS, epilepsy and movement disorders, researchers concluded that oral cannabis extracts were effective in reducing spasticity and spasticity-related pain.</a:t>
            </a:r>
          </a:p>
        </p:txBody>
      </p:sp>
      <p:sp>
        <p:nvSpPr>
          <p:cNvPr id="4" name="Content Placeholder 3">
            <a:extLst>
              <a:ext uri="{FF2B5EF4-FFF2-40B4-BE49-F238E27FC236}">
                <a16:creationId xmlns:a16="http://schemas.microsoft.com/office/drawing/2014/main" id="{0E6153EF-F963-8549-85C1-9F2F88F1A577}"/>
              </a:ext>
            </a:extLst>
          </p:cNvPr>
          <p:cNvSpPr>
            <a:spLocks noGrp="1"/>
          </p:cNvSpPr>
          <p:nvPr>
            <p:ph sz="half" idx="2"/>
          </p:nvPr>
        </p:nvSpPr>
        <p:spPr>
          <a:xfrm>
            <a:off x="6197600" y="1239865"/>
            <a:ext cx="5384800" cy="5343496"/>
          </a:xfrm>
        </p:spPr>
        <p:style>
          <a:lnRef idx="1">
            <a:schemeClr val="accent5"/>
          </a:lnRef>
          <a:fillRef idx="2">
            <a:schemeClr val="accent5"/>
          </a:fillRef>
          <a:effectRef idx="1">
            <a:schemeClr val="accent5"/>
          </a:effectRef>
          <a:fontRef idx="minor">
            <a:schemeClr val="dk1"/>
          </a:fontRef>
        </p:style>
        <p:txBody>
          <a:bodyPr>
            <a:normAutofit/>
          </a:bodyPr>
          <a:lstStyle/>
          <a:p>
            <a:r>
              <a:rPr lang="en-US" sz="1800" dirty="0"/>
              <a:t>2015 research review published by the </a:t>
            </a:r>
            <a:r>
              <a:rPr lang="en-US" sz="1800" i="1" dirty="0"/>
              <a:t>Journal of the American Medical Association </a:t>
            </a:r>
            <a:r>
              <a:rPr lang="en-US" sz="1800" dirty="0"/>
              <a:t>that examined more than 20 randomized clinical trials of cannabinoids found “use of marijuana for chronic pain, neuropathic pain, and spasticity due to multiple sclerosis is supported by high-quality evidence.”</a:t>
            </a:r>
          </a:p>
          <a:p>
            <a:r>
              <a:rPr lang="en-US" sz="1800" dirty="0"/>
              <a:t>2017 comprehensive </a:t>
            </a:r>
            <a:r>
              <a:rPr lang="en-US" sz="1800" dirty="0">
                <a:hlinkClick r:id="rId4"/>
              </a:rPr>
              <a:t>review</a:t>
            </a:r>
            <a:r>
              <a:rPr lang="en-US" sz="1800" dirty="0"/>
              <a:t> by the National Academies of Science, Engineering and Medicine looked at 10,000 scientific studies on cannabis conducted since 1999. Researchers said there was “substantial evidence” showing that adults suffering spasms due to MS were found to experience improvement in symptoms through the short-term use of oral cannabinoids.</a:t>
            </a:r>
          </a:p>
          <a:p>
            <a:r>
              <a:rPr lang="en-US" sz="1800" dirty="0"/>
              <a:t>Source: </a:t>
            </a:r>
            <a:r>
              <a:rPr lang="en-US" sz="1800" dirty="0">
                <a:hlinkClick r:id="rId5"/>
              </a:rPr>
              <a:t>https://texasoriginalcc.com/spasticity-and-cannabis-five-prominent-studies/</a:t>
            </a:r>
            <a:endParaRPr lang="en-US" sz="1800" dirty="0"/>
          </a:p>
          <a:p>
            <a:r>
              <a:rPr lang="en-US" sz="1800" dirty="0">
                <a:hlinkClick r:id="rId6"/>
              </a:rPr>
              <a:t>https://www.ncbi.nlm.nih.gov/pubmed/903049</a:t>
            </a:r>
            <a:endParaRPr lang="en-US" sz="1800" dirty="0"/>
          </a:p>
        </p:txBody>
      </p:sp>
    </p:spTree>
    <p:extLst>
      <p:ext uri="{BB962C8B-B14F-4D97-AF65-F5344CB8AC3E}">
        <p14:creationId xmlns:p14="http://schemas.microsoft.com/office/powerpoint/2010/main" val="84774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52AA-1EF9-E942-86A3-F727CE675920}"/>
              </a:ext>
            </a:extLst>
          </p:cNvPr>
          <p:cNvSpPr>
            <a:spLocks noGrp="1"/>
          </p:cNvSpPr>
          <p:nvPr>
            <p:ph type="title"/>
          </p:nvPr>
        </p:nvSpPr>
        <p:spPr/>
        <p:txBody>
          <a:bodyPr/>
          <a:lstStyle/>
          <a:p>
            <a:r>
              <a:rPr lang="en-US" dirty="0"/>
              <a:t>Additional Online Resources</a:t>
            </a:r>
          </a:p>
        </p:txBody>
      </p:sp>
      <p:sp>
        <p:nvSpPr>
          <p:cNvPr id="3" name="Content Placeholder 2">
            <a:extLst>
              <a:ext uri="{FF2B5EF4-FFF2-40B4-BE49-F238E27FC236}">
                <a16:creationId xmlns:a16="http://schemas.microsoft.com/office/drawing/2014/main" id="{0916B06B-33C8-2A42-B011-EA4EBD546BF9}"/>
              </a:ext>
            </a:extLst>
          </p:cNvPr>
          <p:cNvSpPr>
            <a:spLocks noGrp="1"/>
          </p:cNvSpPr>
          <p:nvPr>
            <p:ph sz="half" idx="1"/>
          </p:nvPr>
        </p:nvSpPr>
        <p:spPr>
          <a:xfrm>
            <a:off x="609600" y="1600201"/>
            <a:ext cx="5486400" cy="4726781"/>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i="1" dirty="0" err="1"/>
              <a:t>Kushly.com</a:t>
            </a:r>
            <a:endParaRPr lang="en-US" i="1" dirty="0"/>
          </a:p>
          <a:p>
            <a:pPr marL="0" indent="0">
              <a:buNone/>
            </a:pPr>
            <a:r>
              <a:rPr lang="en-US" dirty="0">
                <a:hlinkClick r:id="rId2"/>
              </a:rPr>
              <a:t>https://kushly.com/blogs/news/cbd-as-a-treatment-option-for-muscular-dystrophy/</a:t>
            </a:r>
            <a:endParaRPr lang="en-US" dirty="0"/>
          </a:p>
          <a:p>
            <a:pPr marL="0" indent="0">
              <a:buNone/>
            </a:pPr>
            <a:endParaRPr lang="en-US" dirty="0"/>
          </a:p>
          <a:p>
            <a:r>
              <a:rPr lang="en-US" i="1" dirty="0" err="1"/>
              <a:t>HelloMd.com</a:t>
            </a:r>
            <a:endParaRPr lang="en-US" i="1" dirty="0"/>
          </a:p>
          <a:p>
            <a:r>
              <a:rPr lang="en-US" dirty="0">
                <a:hlinkClick r:id="rId3"/>
              </a:rPr>
              <a:t>https://www.hellomd.com/health-wellness/55a6a6ec65373800060c0000/can-medical-marijuana-provide-relief-for-muscular-dystrophy</a:t>
            </a:r>
            <a:endParaRPr lang="en-US" dirty="0"/>
          </a:p>
          <a:p>
            <a:endParaRPr lang="en-US" dirty="0"/>
          </a:p>
        </p:txBody>
      </p:sp>
      <p:pic>
        <p:nvPicPr>
          <p:cNvPr id="6" name="Content Placeholder 5">
            <a:extLst>
              <a:ext uri="{FF2B5EF4-FFF2-40B4-BE49-F238E27FC236}">
                <a16:creationId xmlns:a16="http://schemas.microsoft.com/office/drawing/2014/main" id="{A31C5CDC-C1DA-714B-A540-BE79F2792726}"/>
              </a:ext>
            </a:extLst>
          </p:cNvPr>
          <p:cNvPicPr>
            <a:picLocks noGrp="1" noChangeAspect="1"/>
          </p:cNvPicPr>
          <p:nvPr>
            <p:ph sz="half" idx="2"/>
          </p:nvPr>
        </p:nvPicPr>
        <p:blipFill>
          <a:blip r:embed="rId4"/>
          <a:stretch>
            <a:fillRect/>
          </a:stretch>
        </p:blipFill>
        <p:spPr>
          <a:xfrm>
            <a:off x="7854465" y="3863182"/>
            <a:ext cx="3289300" cy="2463800"/>
          </a:xfrm>
        </p:spPr>
      </p:pic>
      <p:pic>
        <p:nvPicPr>
          <p:cNvPr id="10" name="Picture 9">
            <a:extLst>
              <a:ext uri="{FF2B5EF4-FFF2-40B4-BE49-F238E27FC236}">
                <a16:creationId xmlns:a16="http://schemas.microsoft.com/office/drawing/2014/main" id="{826FF71F-06D6-2543-8FF7-18A0A9CAB203}"/>
              </a:ext>
            </a:extLst>
          </p:cNvPr>
          <p:cNvPicPr>
            <a:picLocks noChangeAspect="1"/>
          </p:cNvPicPr>
          <p:nvPr/>
        </p:nvPicPr>
        <p:blipFill>
          <a:blip r:embed="rId5"/>
          <a:stretch>
            <a:fillRect/>
          </a:stretch>
        </p:blipFill>
        <p:spPr>
          <a:xfrm>
            <a:off x="7539818" y="1239716"/>
            <a:ext cx="3918595" cy="2418508"/>
          </a:xfrm>
          <a:prstGeom prst="rect">
            <a:avLst/>
          </a:prstGeom>
        </p:spPr>
      </p:pic>
    </p:spTree>
    <p:extLst>
      <p:ext uri="{BB962C8B-B14F-4D97-AF65-F5344CB8AC3E}">
        <p14:creationId xmlns:p14="http://schemas.microsoft.com/office/powerpoint/2010/main" val="1713790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889</TotalTime>
  <Words>322</Words>
  <Application>Microsoft Macintosh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What is CBD?  </vt:lpstr>
      <vt:lpstr>Benefits of CBD</vt:lpstr>
      <vt:lpstr>Consumption of CBD Oil</vt:lpstr>
      <vt:lpstr>  What is the Endocannabinoid System?  </vt:lpstr>
      <vt:lpstr>CB1 &amp; CB2 Receptors</vt:lpstr>
      <vt:lpstr>Muscular Dystrophy and Cannabis</vt:lpstr>
      <vt:lpstr>Supporting Research</vt:lpstr>
      <vt:lpstr>Additional Online Resources</vt:lpstr>
      <vt:lpstr>Thank You For Your Time</vt:lpstr>
    </vt:vector>
  </TitlesOfParts>
  <Company>Hanoa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June Kinoshita</dc:creator>
  <cp:lastModifiedBy>Jen Bernstein</cp:lastModifiedBy>
  <cp:revision>16</cp:revision>
  <cp:lastPrinted>2019-09-11T15:40:49Z</cp:lastPrinted>
  <dcterms:created xsi:type="dcterms:W3CDTF">2015-09-29T17:13:11Z</dcterms:created>
  <dcterms:modified xsi:type="dcterms:W3CDTF">2019-09-11T15:41:36Z</dcterms:modified>
</cp:coreProperties>
</file>