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E4593-107D-47BE-B982-BE9AD84493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79EB98-3435-464E-A6A7-3B832BC1D2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63B2F-E32B-4BE8-9A3B-1359E050F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BCA01-1265-435A-B18B-AD814436D6E5}" type="datetimeFigureOut">
              <a:rPr lang="en-CA" smtClean="0"/>
              <a:t>2022-05-03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22DC3-94A0-443E-BBD4-FB8FE35EC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AE11E3-6046-4723-AA62-1E04E8DB8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8F59-354F-46AA-804E-F8244D343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8663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50A0B-2853-49A6-8D43-B11ACCA1C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A10231-0AA4-4905-9282-981CDDD222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54EE73-3296-4A23-B62B-B02135059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BCA01-1265-435A-B18B-AD814436D6E5}" type="datetimeFigureOut">
              <a:rPr lang="en-CA" smtClean="0"/>
              <a:t>2022-05-03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4D40A-3A50-436C-8E53-C1369C6F1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817D8-ECD3-4420-9DFF-7F79E4ED8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8F59-354F-46AA-804E-F8244D343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2370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CD681B-8DF0-4968-8637-57DFDBAE01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724B8E-2A4C-4BB4-9859-ABB3F81D40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1CBB31-7E8D-4377-9AB0-5E5CF0144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BCA01-1265-435A-B18B-AD814436D6E5}" type="datetimeFigureOut">
              <a:rPr lang="en-CA" smtClean="0"/>
              <a:t>2022-05-03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26DB7-794C-45EB-B4E4-465015FFE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8A0B2B-F86E-4E99-91AB-EA0F8F7A0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8F59-354F-46AA-804E-F8244D343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7090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D1D83-5A69-42B0-AE44-1D08BC776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4FA82-EACD-45D8-9237-2B44EAB29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032D18-E2B0-474A-A532-CE136920F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BCA01-1265-435A-B18B-AD814436D6E5}" type="datetimeFigureOut">
              <a:rPr lang="en-CA" smtClean="0"/>
              <a:t>2022-05-03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969D8-640F-46E9-A766-C1D2BAE0F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F5B8E-85D8-4F30-B4C8-210AEECBD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8F59-354F-46AA-804E-F8244D343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2159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7557E-AA47-408B-BB0A-BD4DE7832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3CEBF0-9FA4-478C-AA27-5A66DBB63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8CEA2A-0D17-483A-96D3-4C01086F2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BCA01-1265-435A-B18B-AD814436D6E5}" type="datetimeFigureOut">
              <a:rPr lang="en-CA" smtClean="0"/>
              <a:t>2022-05-03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D8001-6943-4BCD-A664-2E0ABCB87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3525D-60A2-4533-813B-DC73A5E01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8F59-354F-46AA-804E-F8244D343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946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16F47-D842-4020-B4F3-3056EC7B8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D5550-6407-4984-8D13-28C78064C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E2CABD-2901-4A05-BEBA-137E706009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647F07-D390-4E53-AC70-D6669128E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BCA01-1265-435A-B18B-AD814436D6E5}" type="datetimeFigureOut">
              <a:rPr lang="en-CA" smtClean="0"/>
              <a:t>2022-05-03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AD1C3E-B9DD-486F-89E8-3CC10B5A0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69F40B-FAD6-4A8B-A349-F798EA216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8F59-354F-46AA-804E-F8244D343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5579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FB487-9D9B-485F-B137-13308D1A4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EAAD41-E7A7-4533-ABC0-A3B4BA6A6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2937D5-65EF-490B-9E73-9FD019DCAC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A835D2-422B-42C8-8246-8567A1F385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8F0EE9-2721-47B0-A7AC-420E0087DB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26F52D-5DB7-4B5C-ABC9-EF9A25A6D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BCA01-1265-435A-B18B-AD814436D6E5}" type="datetimeFigureOut">
              <a:rPr lang="en-CA" smtClean="0"/>
              <a:t>2022-05-03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379F3B-A0E8-4C4D-AFE6-529B7C055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74C98C-BC9B-4608-8E6A-CEC3B77DD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8F59-354F-46AA-804E-F8244D343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4304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6DDF2-0064-486D-85C6-363ABCA95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093297-51EC-49D9-9EA9-06CF6A048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BCA01-1265-435A-B18B-AD814436D6E5}" type="datetimeFigureOut">
              <a:rPr lang="en-CA" smtClean="0"/>
              <a:t>2022-05-03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B5CD2-4562-413B-B012-515184FD6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6917E4-C90E-4BE3-A7FB-204CBE3BA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8F59-354F-46AA-804E-F8244D343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475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9E25E0-C353-406F-ABD4-932D476FA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BCA01-1265-435A-B18B-AD814436D6E5}" type="datetimeFigureOut">
              <a:rPr lang="en-CA" smtClean="0"/>
              <a:t>2022-05-03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DD9A2F-56E1-45FD-A532-E7CA93522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D20CA-949C-4903-B554-304670EAE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8F59-354F-46AA-804E-F8244D343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6673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EF3FA-15B2-49F2-AEF3-15C371854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1380D-A1F9-4DD9-A60F-1753850FE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A692D7-0B6A-4DE1-853D-0BFED5EF3E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F480D2-AE5F-4668-9465-21B2C88A8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BCA01-1265-435A-B18B-AD814436D6E5}" type="datetimeFigureOut">
              <a:rPr lang="en-CA" smtClean="0"/>
              <a:t>2022-05-03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78ECC7-CDF5-4E50-B298-FD2777047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3FEAB4-F387-440D-B98F-D8E22FE95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8F59-354F-46AA-804E-F8244D343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9166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5B2E5-CAF4-4F1C-BBFF-95B792756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BF0EED-5450-4D19-9971-56C45D2E80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68DA43-1228-4A34-8A51-9A836C19B3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BD73D7-F0A3-43D4-9CCA-D4D5F454E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BCA01-1265-435A-B18B-AD814436D6E5}" type="datetimeFigureOut">
              <a:rPr lang="en-CA" smtClean="0"/>
              <a:t>2022-05-03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4511AE-0693-4832-869E-97252E5D3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AC95EE-B847-435C-B8D2-D40B02E93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8F59-354F-46AA-804E-F8244D343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9261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D91A7B-10E9-4D39-BFC7-ABC9CBC21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4AC06D-8487-4D9C-B093-A78045078E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6395E-2190-42E2-B874-1E68C7CBC1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BCA01-1265-435A-B18B-AD814436D6E5}" type="datetimeFigureOut">
              <a:rPr lang="en-CA" smtClean="0"/>
              <a:t>2022-05-03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F99986-03BB-4954-862D-B27F7FFE8F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1D9E1-378C-4A51-A306-90E41EFBFC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38F59-354F-46AA-804E-F8244D343F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561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young@youngforlife.ca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8107B-14F0-4D2E-B732-2DB1CE5F76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Fitness &amp; Nutrition from a Holistic Health Perspective with specific recommendations for FSHD population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73C3C9-F891-4AF1-B494-3D33D194C5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2000" dirty="0"/>
              <a:t>Jonelle Young  B.H.K, CPT, CNP</a:t>
            </a:r>
          </a:p>
          <a:p>
            <a:r>
              <a:rPr lang="en-CA" sz="2000" dirty="0"/>
              <a:t>Young For Life Health &amp; Fitness Inc</a:t>
            </a:r>
          </a:p>
          <a:p>
            <a:r>
              <a:rPr lang="en-CA" sz="2000" dirty="0">
                <a:hlinkClick r:id="rId2"/>
              </a:rPr>
              <a:t>jyoung@youngforlife.ca</a:t>
            </a:r>
            <a:endParaRPr lang="en-CA" sz="2000" dirty="0"/>
          </a:p>
          <a:p>
            <a:r>
              <a:rPr lang="en-CA" sz="2000" dirty="0"/>
              <a:t>(604) 618 2080</a:t>
            </a:r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220856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A52A4-3D58-4A2B-8A7A-ECBDB6807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Reference to Dr Mark Tarnopolsky  Nutraceutical Recommendation for FSHD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3310E-226B-4F67-9455-67844CB4A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CA" sz="3200" dirty="0">
              <a:solidFill>
                <a:srgbClr val="FF0000"/>
              </a:solidFill>
            </a:endParaRPr>
          </a:p>
          <a:p>
            <a:pPr algn="ctr"/>
            <a:r>
              <a:rPr lang="en-CA" sz="3200" dirty="0">
                <a:solidFill>
                  <a:srgbClr val="FF0000"/>
                </a:solidFill>
              </a:rPr>
              <a:t>CoQ10  200 mg</a:t>
            </a:r>
          </a:p>
          <a:p>
            <a:pPr algn="ctr"/>
            <a:r>
              <a:rPr lang="en-CA" sz="3200" dirty="0">
                <a:solidFill>
                  <a:srgbClr val="FF0000"/>
                </a:solidFill>
              </a:rPr>
              <a:t>ALA  200 mg</a:t>
            </a:r>
          </a:p>
          <a:p>
            <a:pPr algn="ctr"/>
            <a:r>
              <a:rPr lang="en-CA" sz="3200" dirty="0">
                <a:solidFill>
                  <a:srgbClr val="FF0000"/>
                </a:solidFill>
              </a:rPr>
              <a:t>Vit E  400 mg</a:t>
            </a:r>
          </a:p>
          <a:p>
            <a:pPr algn="ctr"/>
            <a:r>
              <a:rPr lang="en-CA" sz="3200" dirty="0">
                <a:solidFill>
                  <a:srgbClr val="FF0000"/>
                </a:solidFill>
              </a:rPr>
              <a:t>Creatine Monohydrate 5 g</a:t>
            </a:r>
          </a:p>
        </p:txBody>
      </p:sp>
    </p:spTree>
    <p:extLst>
      <p:ext uri="{BB962C8B-B14F-4D97-AF65-F5344CB8AC3E}">
        <p14:creationId xmlns:p14="http://schemas.microsoft.com/office/powerpoint/2010/main" val="4174164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D02F4-A4A3-4982-86C6-F59575153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Holistic Nutrition and Supplementation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8FA486-A7F0-4098-8520-34BDFE271F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CA" dirty="0"/>
              <a:t>All Populations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414F111-4C91-457C-9915-27E3CA58A1B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/>
              <a:t>Eat whole, clean,  minimally or unprocessed, nutrient dense foods as much as possible</a:t>
            </a:r>
          </a:p>
          <a:p>
            <a:r>
              <a:rPr lang="en-CA" dirty="0"/>
              <a:t>Eat lean proteins, healthy fats, and slow burning complex carbohydrates</a:t>
            </a:r>
          </a:p>
          <a:p>
            <a:r>
              <a:rPr lang="en-CA" dirty="0"/>
              <a:t>Optimize micronutrients and fluid intake namely water</a:t>
            </a:r>
          </a:p>
          <a:p>
            <a:endParaRPr lang="en-CA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209054F-8A22-4087-8F06-74699BB796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CA" dirty="0"/>
              <a:t>Including specific FSHD considerations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56912BA-9ACC-4C51-A19A-BB4106F6212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CA" dirty="0"/>
              <a:t>Further to general population, Increase protein intake to 1.2-1.4 grams per kg body weight</a:t>
            </a:r>
          </a:p>
          <a:p>
            <a:r>
              <a:rPr lang="en-CA" dirty="0"/>
              <a:t>Address nutrient deficiency and consider increasing/maximizing mitochondrial health through nutraceutical supplementation and lifestyle</a:t>
            </a:r>
          </a:p>
        </p:txBody>
      </p:sp>
    </p:spTree>
    <p:extLst>
      <p:ext uri="{BB962C8B-B14F-4D97-AF65-F5344CB8AC3E}">
        <p14:creationId xmlns:p14="http://schemas.microsoft.com/office/powerpoint/2010/main" val="441214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ACD2BDC-59BF-446D-8C89-99457C485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Antioxidant Network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394CB78-6980-4D20-8CC8-54AD6FE46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Vitamin C</a:t>
            </a:r>
          </a:p>
          <a:p>
            <a:r>
              <a:rPr lang="en-CA" dirty="0"/>
              <a:t>Vitamin E</a:t>
            </a:r>
          </a:p>
          <a:p>
            <a:r>
              <a:rPr lang="en-CA" dirty="0"/>
              <a:t>CoQ10</a:t>
            </a:r>
          </a:p>
          <a:p>
            <a:r>
              <a:rPr lang="en-CA" dirty="0"/>
              <a:t>Glutathione:	(better to take precursor NAC for better absorption)</a:t>
            </a:r>
          </a:p>
          <a:p>
            <a:r>
              <a:rPr lang="en-CA" dirty="0"/>
              <a:t>Alpha Lipoic Acid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i="1" dirty="0">
                <a:solidFill>
                  <a:srgbClr val="FF0000"/>
                </a:solidFill>
              </a:rPr>
              <a:t>*ALA is the KING of AO Network because it </a:t>
            </a:r>
            <a:r>
              <a:rPr lang="en-CA" i="1" dirty="0" err="1">
                <a:solidFill>
                  <a:srgbClr val="FF0000"/>
                </a:solidFill>
              </a:rPr>
              <a:t>UpRegulates</a:t>
            </a:r>
            <a:r>
              <a:rPr lang="en-CA" i="1" dirty="0">
                <a:solidFill>
                  <a:srgbClr val="FF0000"/>
                </a:solidFill>
              </a:rPr>
              <a:t> the other 4. it is both water/fat soluble and is produced directly in the mitochondria.  ALA production decreases naturally with age, so very important to incr.</a:t>
            </a:r>
          </a:p>
        </p:txBody>
      </p:sp>
    </p:spTree>
    <p:extLst>
      <p:ext uri="{BB962C8B-B14F-4D97-AF65-F5344CB8AC3E}">
        <p14:creationId xmlns:p14="http://schemas.microsoft.com/office/powerpoint/2010/main" val="2582520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5FC8947-9098-4DFE-A082-A6671CD5C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Final Considerations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69CFC2-13F1-4CC3-BCFF-85623053A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4691063"/>
          </a:xfrm>
        </p:spPr>
        <p:txBody>
          <a:bodyPr>
            <a:normAutofit fontScale="77500" lnSpcReduction="20000"/>
          </a:bodyPr>
          <a:lstStyle/>
          <a:p>
            <a:r>
              <a:rPr lang="en-CA" dirty="0"/>
              <a:t>Biological Aging is an inevitable natural process that occurs.  Period.</a:t>
            </a:r>
          </a:p>
          <a:p>
            <a:r>
              <a:rPr lang="en-CA" dirty="0"/>
              <a:t>Difference between Health Span and Life Span is mitigating the factors affecting Biological Aging and Cellular Degeneration (specifically mitochondrial health and vitality)</a:t>
            </a:r>
          </a:p>
          <a:p>
            <a:r>
              <a:rPr lang="en-CA" dirty="0"/>
              <a:t>With FSHD, goal is to mitigate the effects and slow down the process in affected muscle fibres by:</a:t>
            </a:r>
          </a:p>
          <a:p>
            <a:pPr lvl="1"/>
            <a:r>
              <a:rPr lang="en-CA" dirty="0"/>
              <a:t>Decreasing inflammation </a:t>
            </a:r>
          </a:p>
          <a:p>
            <a:pPr lvl="1"/>
            <a:r>
              <a:rPr lang="en-CA" dirty="0"/>
              <a:t>Decreasing oxidative stress </a:t>
            </a:r>
          </a:p>
          <a:p>
            <a:pPr lvl="1"/>
            <a:r>
              <a:rPr lang="en-CA" dirty="0"/>
              <a:t>Increasing protein synthesis</a:t>
            </a:r>
          </a:p>
          <a:p>
            <a:pPr lvl="1"/>
            <a:r>
              <a:rPr lang="en-CA" dirty="0"/>
              <a:t>Increasing mitochondrial health</a:t>
            </a:r>
          </a:p>
          <a:p>
            <a:r>
              <a:rPr lang="en-CA" dirty="0"/>
              <a:t>Influencing Epigenetics and Lifestyle Factors can greatly impact the DNA and expression of these genes and factors affecting natural aging process</a:t>
            </a:r>
          </a:p>
          <a:p>
            <a:r>
              <a:rPr lang="en-CA" dirty="0"/>
              <a:t>Exercise and Nutrition work synergistically</a:t>
            </a:r>
          </a:p>
          <a:p>
            <a:r>
              <a:rPr lang="en-CA" dirty="0"/>
              <a:t>Similarly, as do many nutrients (macro/micro/herbs/functional mushrooms </a:t>
            </a:r>
            <a:r>
              <a:rPr lang="en-CA" dirty="0" err="1"/>
              <a:t>etc</a:t>
            </a:r>
            <a:r>
              <a:rPr lang="en-CA" dirty="0"/>
              <a:t>)</a:t>
            </a:r>
          </a:p>
          <a:p>
            <a:r>
              <a:rPr lang="en-CA" dirty="0"/>
              <a:t>Mental/emotional/physical health each have direct impact on </a:t>
            </a:r>
            <a:r>
              <a:rPr lang="en-CA" dirty="0" err="1"/>
              <a:t>Healthspan</a:t>
            </a:r>
            <a:r>
              <a:rPr lang="en-CA" dirty="0"/>
              <a:t> &amp; Lifespan</a:t>
            </a:r>
          </a:p>
          <a:p>
            <a:r>
              <a:rPr lang="en-CA" dirty="0"/>
              <a:t>Knowledge and education on how these factors influence the body &amp; health is key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83295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9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11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12848BC-9DED-4A02-884F-837B03B33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8640"/>
            <a:ext cx="9842241" cy="1188720"/>
          </a:xfrm>
        </p:spPr>
        <p:txBody>
          <a:bodyPr>
            <a:normAutofit/>
          </a:bodyPr>
          <a:lstStyle/>
          <a:p>
            <a:r>
              <a:rPr lang="en-CA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Young For Life credentials and Affiliates</a:t>
            </a:r>
          </a:p>
        </p:txBody>
      </p:sp>
      <p:sp>
        <p:nvSpPr>
          <p:cNvPr id="22" name="Freeform: Shape 13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6C09D1F6-B77B-4E5C-8648-2BE64C676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University of British Columbia</a:t>
            </a:r>
          </a:p>
          <a:p>
            <a:r>
              <a:rPr lang="en-CA" dirty="0" err="1"/>
              <a:t>CanFit</a:t>
            </a:r>
            <a:r>
              <a:rPr lang="en-CA" dirty="0"/>
              <a:t> Pro,  VSB, BCIT, Langara College</a:t>
            </a:r>
          </a:p>
          <a:p>
            <a:r>
              <a:rPr lang="en-CA" dirty="0"/>
              <a:t>Institute of Holistic Nutrition</a:t>
            </a:r>
          </a:p>
          <a:p>
            <a:r>
              <a:rPr lang="en-CA" dirty="0"/>
              <a:t>Foundation Training</a:t>
            </a:r>
          </a:p>
          <a:p>
            <a:r>
              <a:rPr lang="en-CA" dirty="0"/>
              <a:t>Functional Movement Systems</a:t>
            </a:r>
          </a:p>
          <a:p>
            <a:r>
              <a:rPr lang="en-CA" dirty="0"/>
              <a:t>International Society of Orthomolecular Medicine</a:t>
            </a:r>
          </a:p>
        </p:txBody>
      </p:sp>
    </p:spTree>
    <p:extLst>
      <p:ext uri="{BB962C8B-B14F-4D97-AF65-F5344CB8AC3E}">
        <p14:creationId xmlns:p14="http://schemas.microsoft.com/office/powerpoint/2010/main" val="446878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06956BD-F78B-48CF-A159-3B5966007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Disclaimer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1CDE16-026B-40B9-A9A6-1ACB696EF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Educational Purposes Only</a:t>
            </a:r>
          </a:p>
          <a:p>
            <a:r>
              <a:rPr lang="en-CA" dirty="0"/>
              <a:t>Information is for knowledge and does not represent medical advice</a:t>
            </a:r>
          </a:p>
          <a:p>
            <a:r>
              <a:rPr lang="en-CA" dirty="0"/>
              <a:t>General group discussion vs specific client protocol</a:t>
            </a:r>
          </a:p>
          <a:p>
            <a:r>
              <a:rPr lang="en-CA" dirty="0"/>
              <a:t>Scope:  Anatomy &amp; Exercise Physiology, Strength Training, Fitness vs Exercise,  Nutrition and Holistic Health &amp; Lifestyle </a:t>
            </a:r>
          </a:p>
          <a:p>
            <a:r>
              <a:rPr lang="en-CA" dirty="0"/>
              <a:t>Health &amp; Wellness Coach vs Educational Researcher</a:t>
            </a:r>
          </a:p>
          <a:p>
            <a:r>
              <a:rPr lang="en-CA" dirty="0"/>
              <a:t>Scientific Evidence vs Anecdotal Evidence</a:t>
            </a:r>
          </a:p>
        </p:txBody>
      </p:sp>
    </p:spTree>
    <p:extLst>
      <p:ext uri="{BB962C8B-B14F-4D97-AF65-F5344CB8AC3E}">
        <p14:creationId xmlns:p14="http://schemas.microsoft.com/office/powerpoint/2010/main" val="1550261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3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AB5D87B-9328-417F-8D21-4EEA99A67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Holistic Health Interconnection</a:t>
            </a:r>
            <a:b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400" dirty="0" err="1"/>
              <a:t>Healthspan</a:t>
            </a:r>
            <a:r>
              <a:rPr lang="en-US" sz="5400" dirty="0"/>
              <a:t> &amp; Lifespan</a:t>
            </a:r>
            <a:endParaRPr lang="en-US" sz="5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5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C8CE01A-87B7-4DDE-B472-ECFB80734D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3600" dirty="0"/>
              <a:t>Mind—Body—Spirit:    Collective Impact upon body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3600" dirty="0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3600" dirty="0"/>
              <a:t>Exercise vs Fitness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3600" dirty="0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3600" dirty="0"/>
              <a:t>Emotional Stress   vs  Physical Stress   vs  Mental Stress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3600" dirty="0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3600" dirty="0"/>
              <a:t>Good Stress (Eustress ) vs Bad Stress  (Distress)  </a:t>
            </a:r>
          </a:p>
          <a:p>
            <a:r>
              <a:rPr lang="en-US" sz="3600" dirty="0"/>
              <a:t>	</a:t>
            </a:r>
            <a:r>
              <a:rPr lang="en-US" sz="3600" i="1" dirty="0"/>
              <a:t>note: the body does not distinguish between types of stress.  Stress is stress on the physical body.  The positive benefit of eustress is expressed through the emotional and mental health.</a:t>
            </a:r>
            <a:endParaRPr lang="en-US" sz="3600" dirty="0"/>
          </a:p>
          <a:p>
            <a:pPr indent="-228600">
              <a:buFont typeface="Arial" panose="020B0604020202020204" pitchFamily="34" charset="0"/>
              <a:buChar char="•"/>
            </a:pPr>
            <a:endParaRPr lang="en-US" sz="3600" dirty="0"/>
          </a:p>
          <a:p>
            <a:pPr indent="-228600">
              <a:buFont typeface="Arial" panose="020B0604020202020204" pitchFamily="34" charset="0"/>
              <a:buChar char="•"/>
            </a:pPr>
            <a:endParaRPr lang="en-US" sz="3600" dirty="0"/>
          </a:p>
          <a:p>
            <a:pPr indent="-228600">
              <a:buFont typeface="Arial" panose="020B0604020202020204" pitchFamily="34" charset="0"/>
              <a:buChar char="•"/>
            </a:pPr>
            <a:endParaRPr lang="en-US" sz="3600" dirty="0"/>
          </a:p>
          <a:p>
            <a:pPr indent="-228600">
              <a:buFont typeface="Arial" panose="020B0604020202020204" pitchFamily="34" charset="0"/>
              <a:buChar char="•"/>
            </a:pPr>
            <a:endParaRPr lang="en-US" sz="3600" dirty="0"/>
          </a:p>
          <a:p>
            <a:pPr indent="-2286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13331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F1DD054-FC3C-4522-96F0-8CA0EDD72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Reference to FSHD Exercise Protocol by         Dr. Mark Tarnopolsky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93228-A691-474A-84E3-5153E6268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sz="3600" dirty="0">
                <a:solidFill>
                  <a:srgbClr val="FF0000"/>
                </a:solidFill>
              </a:rPr>
              <a:t>Increase Endurance </a:t>
            </a:r>
          </a:p>
          <a:p>
            <a:pPr marL="0" indent="0" algn="ctr">
              <a:buNone/>
            </a:pPr>
            <a:r>
              <a:rPr lang="en-CA" dirty="0"/>
              <a:t>3x Week,  30 -35 min, at 60-65% of VO2 Max</a:t>
            </a:r>
          </a:p>
          <a:p>
            <a:pPr marL="0" indent="0" algn="ctr">
              <a:buNone/>
            </a:pPr>
            <a:r>
              <a:rPr lang="en-CA" i="1" dirty="0"/>
              <a:t>*take day off to recover</a:t>
            </a:r>
            <a:endParaRPr lang="en-CA" dirty="0"/>
          </a:p>
          <a:p>
            <a:pPr marL="0" indent="0" algn="ctr">
              <a:buNone/>
            </a:pPr>
            <a:r>
              <a:rPr lang="en-CA" sz="3600" dirty="0">
                <a:solidFill>
                  <a:srgbClr val="FF0000"/>
                </a:solidFill>
              </a:rPr>
              <a:t>Strength Train </a:t>
            </a:r>
          </a:p>
          <a:p>
            <a:pPr marL="0" indent="0" algn="ctr">
              <a:buNone/>
            </a:pPr>
            <a:r>
              <a:rPr lang="en-CA" dirty="0"/>
              <a:t>3 sets x 12-15 repetitions</a:t>
            </a:r>
          </a:p>
          <a:p>
            <a:pPr marL="0" indent="0" algn="ctr">
              <a:buNone/>
            </a:pPr>
            <a:r>
              <a:rPr lang="en-CA" i="1" dirty="0"/>
              <a:t>*NO 2days in a row or at least the same muscle</a:t>
            </a:r>
          </a:p>
          <a:p>
            <a:pPr marL="0" indent="0" algn="ctr">
              <a:buNone/>
            </a:pPr>
            <a:r>
              <a:rPr lang="en-CA" i="1" dirty="0"/>
              <a:t>*NO exercise with free weights over head or above shoulder</a:t>
            </a:r>
          </a:p>
        </p:txBody>
      </p:sp>
    </p:spTree>
    <p:extLst>
      <p:ext uri="{BB962C8B-B14F-4D97-AF65-F5344CB8AC3E}">
        <p14:creationId xmlns:p14="http://schemas.microsoft.com/office/powerpoint/2010/main" val="2474380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E6FB4CE-67B4-4321-A43B-250A671D1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/>
              <a:t>Exercise and Fitness</a:t>
            </a:r>
            <a:endParaRPr lang="en-CA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AAE94281-1632-4AA7-A940-6B70B606B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>
                <a:solidFill>
                  <a:srgbClr val="FF0000"/>
                </a:solidFill>
              </a:rPr>
              <a:t>Exercise</a:t>
            </a:r>
            <a:r>
              <a:rPr lang="en-CA" dirty="0"/>
              <a:t> is a physical activity and movement of the body.  Exercise is what you do, to increase your Fitness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>
                <a:solidFill>
                  <a:srgbClr val="FF0000"/>
                </a:solidFill>
              </a:rPr>
              <a:t>Fitness</a:t>
            </a:r>
            <a:r>
              <a:rPr lang="en-CA" dirty="0"/>
              <a:t> is an outcome of performing Exercise.  Specific types of exercise affect the level and type of Fitness gained.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Exercise can be gentle or intense (walking vs running), short or long (5 mins vs 45 mins), Cardiovascular vs Strength  (cycling vs strength).</a:t>
            </a:r>
          </a:p>
          <a:p>
            <a:pPr marL="0" indent="0">
              <a:buNone/>
            </a:pPr>
            <a:r>
              <a:rPr lang="en-CA" dirty="0"/>
              <a:t>Fitness can be Cardiovascular vs Muscular Strength and Aerobic vs Anaerobic (endurance vs power).</a:t>
            </a:r>
          </a:p>
        </p:txBody>
      </p:sp>
    </p:spTree>
    <p:extLst>
      <p:ext uri="{BB962C8B-B14F-4D97-AF65-F5344CB8AC3E}">
        <p14:creationId xmlns:p14="http://schemas.microsoft.com/office/powerpoint/2010/main" val="880146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3B6E64B-B229-4C7F-860C-586E37A68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Healthy Exercise Principles to Consider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3A9AE25-EF01-410C-ABF8-4238609CBB3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dirty="0"/>
              <a:t>All Populations:</a:t>
            </a:r>
          </a:p>
          <a:p>
            <a:r>
              <a:rPr lang="en-CA" dirty="0"/>
              <a:t>Include both Cardiovascular and Strength to overall program</a:t>
            </a:r>
          </a:p>
          <a:p>
            <a:r>
              <a:rPr lang="en-CA" dirty="0"/>
              <a:t>Start slowly, increase gradually</a:t>
            </a:r>
          </a:p>
          <a:p>
            <a:r>
              <a:rPr lang="en-CA" dirty="0"/>
              <a:t>Incorporate RPE if no VO2Max available</a:t>
            </a:r>
          </a:p>
          <a:p>
            <a:r>
              <a:rPr lang="en-CA" dirty="0"/>
              <a:t>Find an activity you enjoy</a:t>
            </a:r>
          </a:p>
          <a:p>
            <a:r>
              <a:rPr lang="en-CA" dirty="0"/>
              <a:t>Allow adequate recovery time between training sessions </a:t>
            </a:r>
          </a:p>
          <a:p>
            <a:endParaRPr lang="en-CA" dirty="0"/>
          </a:p>
          <a:p>
            <a:endParaRPr lang="en-CA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B5BD51-8EAA-478F-9B3A-B5E575C07D0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dirty="0"/>
              <a:t>Additional FSHD considerations: </a:t>
            </a:r>
          </a:p>
          <a:p>
            <a:r>
              <a:rPr lang="en-CA" i="1" dirty="0">
                <a:solidFill>
                  <a:srgbClr val="FF0000"/>
                </a:solidFill>
              </a:rPr>
              <a:t>Aerobic</a:t>
            </a:r>
            <a:r>
              <a:rPr lang="en-CA" dirty="0"/>
              <a:t> Based Cardiovascular Exercise to target Oxidative Metabolism vs Anaerobic Metabolism</a:t>
            </a:r>
          </a:p>
          <a:p>
            <a:r>
              <a:rPr lang="en-CA" dirty="0"/>
              <a:t>Muscular </a:t>
            </a:r>
            <a:r>
              <a:rPr lang="en-CA" i="1" dirty="0">
                <a:solidFill>
                  <a:srgbClr val="FF0000"/>
                </a:solidFill>
              </a:rPr>
              <a:t>Strength </a:t>
            </a:r>
            <a:r>
              <a:rPr lang="en-CA" dirty="0"/>
              <a:t>should be </a:t>
            </a:r>
            <a:r>
              <a:rPr lang="en-CA" dirty="0">
                <a:solidFill>
                  <a:srgbClr val="FF0000"/>
                </a:solidFill>
              </a:rPr>
              <a:t>Endurance</a:t>
            </a:r>
            <a:r>
              <a:rPr lang="en-CA" dirty="0"/>
              <a:t> based vs Hypertrophy or Power</a:t>
            </a:r>
          </a:p>
          <a:p>
            <a:r>
              <a:rPr lang="en-CA" i="1" dirty="0">
                <a:solidFill>
                  <a:srgbClr val="FF0000"/>
                </a:solidFill>
              </a:rPr>
              <a:t>Minimize</a:t>
            </a:r>
            <a:r>
              <a:rPr lang="en-CA" dirty="0"/>
              <a:t> </a:t>
            </a:r>
            <a:r>
              <a:rPr lang="en-CA" i="1" dirty="0">
                <a:solidFill>
                  <a:srgbClr val="FF0000"/>
                </a:solidFill>
              </a:rPr>
              <a:t>protein breakdown </a:t>
            </a:r>
            <a:r>
              <a:rPr lang="en-CA" dirty="0"/>
              <a:t>and </a:t>
            </a:r>
            <a:r>
              <a:rPr lang="en-CA" i="1" dirty="0">
                <a:solidFill>
                  <a:srgbClr val="FF0000"/>
                </a:solidFill>
              </a:rPr>
              <a:t>Promote Protein Synthesis and Complete Muscle Recovery</a:t>
            </a:r>
          </a:p>
        </p:txBody>
      </p:sp>
    </p:spTree>
    <p:extLst>
      <p:ext uri="{BB962C8B-B14F-4D97-AF65-F5344CB8AC3E}">
        <p14:creationId xmlns:p14="http://schemas.microsoft.com/office/powerpoint/2010/main" val="698901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F83EC16-3200-466E-9D15-15DE3FF5A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Calculate Adequate Protein Requirement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4075C9-084E-4731-B783-D70B3AA5C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/>
              <a:t>Consume ONLY required amount of protein based on individual daily needs including any training program.  Excess unused protein not needed as fuel for energy, converts to storage fat.  </a:t>
            </a:r>
          </a:p>
          <a:p>
            <a:r>
              <a:rPr lang="en-CA" dirty="0"/>
              <a:t>For the average person:</a:t>
            </a:r>
          </a:p>
          <a:p>
            <a:pPr algn="ctr"/>
            <a:r>
              <a:rPr lang="en-CA" dirty="0"/>
              <a:t>.8-1.0 grams of protein per kg body weight per day (depending upon male/female, age, training needs…)</a:t>
            </a:r>
          </a:p>
          <a:p>
            <a:pPr algn="ctr"/>
            <a:r>
              <a:rPr lang="en-CA" dirty="0"/>
              <a:t>1-1.2grams of protein per kg body weight (for heavy strength trainers, growing teenagers, pregnant, elderly or those recovering from surgery or injury…)</a:t>
            </a:r>
          </a:p>
          <a:p>
            <a:pPr algn="ctr"/>
            <a:r>
              <a:rPr lang="en-CA" i="1" dirty="0">
                <a:solidFill>
                  <a:srgbClr val="FF0000"/>
                </a:solidFill>
              </a:rPr>
              <a:t>Dr Tarnopolsky recommends 1.2-1.4 grams protein per kg body weight per day for those with FSHD</a:t>
            </a:r>
          </a:p>
        </p:txBody>
      </p:sp>
    </p:spTree>
    <p:extLst>
      <p:ext uri="{BB962C8B-B14F-4D97-AF65-F5344CB8AC3E}">
        <p14:creationId xmlns:p14="http://schemas.microsoft.com/office/powerpoint/2010/main" val="3485267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F45F2-3E47-4BD5-B90A-59C7D34CD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Nutrient Timing, Usage and Recovery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DCC1B-29F4-49B4-AC6B-B14AFDDC3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Worth considering and discussing with FSHD community and practitioners:</a:t>
            </a:r>
          </a:p>
          <a:p>
            <a:pPr marL="0" indent="0">
              <a:buNone/>
            </a:pPr>
            <a:r>
              <a:rPr lang="en-CA" sz="2000" dirty="0">
                <a:solidFill>
                  <a:srgbClr val="FF0000"/>
                </a:solidFill>
              </a:rPr>
              <a:t>BCAAs:</a:t>
            </a:r>
            <a:r>
              <a:rPr lang="en-CA" sz="2000" dirty="0"/>
              <a:t>		What:	  Branch Chain Amino Acids are Essential Amino Acids consist of Isoleucine, Leucine, Valine</a:t>
            </a:r>
          </a:p>
          <a:p>
            <a:pPr marL="0" indent="0">
              <a:buNone/>
            </a:pPr>
            <a:r>
              <a:rPr lang="en-CA" sz="2000" dirty="0"/>
              <a:t>		Why:  prevent muscle atrophy and enhance aerobic endurance</a:t>
            </a:r>
          </a:p>
          <a:p>
            <a:pPr marL="0" indent="0">
              <a:buNone/>
            </a:pPr>
            <a:r>
              <a:rPr lang="en-CA" sz="2000" dirty="0"/>
              <a:t> *</a:t>
            </a:r>
            <a:r>
              <a:rPr lang="en-CA" sz="2000" i="1" dirty="0"/>
              <a:t>LEUCINE in particular increases protein synthesis, so the synthesis is greater than the protein breakdown during exercise.  Greater repair means greater growth.  Also affects </a:t>
            </a:r>
            <a:r>
              <a:rPr lang="en-CA" sz="2000" i="1" dirty="0" err="1"/>
              <a:t>hGH</a:t>
            </a:r>
            <a:r>
              <a:rPr lang="en-CA" sz="2000" i="1" dirty="0"/>
              <a:t>, decreases muscle soreness and tiredness so reduces fatigue thereby, increasing aerobic capacity</a:t>
            </a:r>
          </a:p>
          <a:p>
            <a:pPr marL="0" indent="0">
              <a:buNone/>
            </a:pPr>
            <a:r>
              <a:rPr lang="en-CA" sz="2000" dirty="0">
                <a:solidFill>
                  <a:srgbClr val="FF0000"/>
                </a:solidFill>
              </a:rPr>
              <a:t>L-Glutamine:</a:t>
            </a:r>
            <a:r>
              <a:rPr lang="en-CA" sz="2000" dirty="0"/>
              <a:t>	What:	considered a “conditionally “ Essential Amino Acid as it depletes quickly when body under stress</a:t>
            </a:r>
          </a:p>
          <a:p>
            <a:pPr marL="0" indent="0">
              <a:buNone/>
            </a:pPr>
            <a:r>
              <a:rPr lang="en-CA" sz="2000" dirty="0"/>
              <a:t>		Why:  maintain muscle mass, prevent muscle breakdown, aids in tissue healing and injury repair not only for muscles but any tissue including gut lining and sensitive digestive tract</a:t>
            </a:r>
          </a:p>
          <a:p>
            <a:pPr marL="0" indent="0">
              <a:buNone/>
            </a:pPr>
            <a:endParaRPr lang="en-CA" sz="2400" dirty="0"/>
          </a:p>
          <a:p>
            <a:pPr marL="0" indent="0">
              <a:buNone/>
            </a:pPr>
            <a:endParaRPr lang="en-CA" sz="2400" i="1" dirty="0"/>
          </a:p>
        </p:txBody>
      </p:sp>
    </p:spTree>
    <p:extLst>
      <p:ext uri="{BB962C8B-B14F-4D97-AF65-F5344CB8AC3E}">
        <p14:creationId xmlns:p14="http://schemas.microsoft.com/office/powerpoint/2010/main" val="273218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988</Words>
  <Application>Microsoft Office PowerPoint</Application>
  <PresentationFormat>Widescreen</PresentationFormat>
  <Paragraphs>105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Fitness &amp; Nutrition from a Holistic Health Perspective with specific recommendations for FSHD population</vt:lpstr>
      <vt:lpstr>Young For Life credentials and Affiliates</vt:lpstr>
      <vt:lpstr>Disclaimer</vt:lpstr>
      <vt:lpstr>Holistic Health Interconnection Healthspan &amp; Lifespan</vt:lpstr>
      <vt:lpstr>Reference to FSHD Exercise Protocol by         Dr. Mark Tarnopolsky</vt:lpstr>
      <vt:lpstr>Exercise and Fitness</vt:lpstr>
      <vt:lpstr>Healthy Exercise Principles to Consider</vt:lpstr>
      <vt:lpstr>Calculate Adequate Protein Requirement</vt:lpstr>
      <vt:lpstr>Nutrient Timing, Usage and Recovery</vt:lpstr>
      <vt:lpstr>Reference to Dr Mark Tarnopolsky  Nutraceutical Recommendation for FSHD</vt:lpstr>
      <vt:lpstr>Holistic Nutrition and Supplementation</vt:lpstr>
      <vt:lpstr>Antioxidant Network</vt:lpstr>
      <vt:lpstr>Final Considerations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Fitness &amp; Nutrition from a Holistic Health Perspective</dc:title>
  <dc:creator>jonelle young</dc:creator>
  <cp:lastModifiedBy>Anna Gilmore</cp:lastModifiedBy>
  <cp:revision>5</cp:revision>
  <dcterms:created xsi:type="dcterms:W3CDTF">2022-05-01T17:52:50Z</dcterms:created>
  <dcterms:modified xsi:type="dcterms:W3CDTF">2022-05-03T15:00:42Z</dcterms:modified>
</cp:coreProperties>
</file>