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26.xml.rels" ContentType="application/vnd.openxmlformats-package.relationships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1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31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_rels/presentation.xml.rels" ContentType="application/vnd.openxmlformats-package.relationships+xml"/>
  <Override PartName="/ppt/media/image10.jpeg" ContentType="image/jpeg"/>
  <Override PartName="/ppt/media/image9.png" ContentType="image/png"/>
  <Override PartName="/ppt/media/image18.png" ContentType="image/png"/>
  <Override PartName="/ppt/media/image20.png" ContentType="image/png"/>
  <Override PartName="/ppt/media/image11.jpeg" ContentType="image/jpeg"/>
  <Override PartName="/ppt/media/image8.jpeg" ContentType="image/jpeg"/>
  <Override PartName="/ppt/media/image12.jpeg" ContentType="image/jpeg"/>
  <Override PartName="/ppt/media/image7.png" ContentType="image/png"/>
  <Override PartName="/ppt/media/image16.png" ContentType="image/png"/>
  <Override PartName="/ppt/media/image6.png" ContentType="image/png"/>
  <Override PartName="/ppt/media/image15.png" ContentType="image/png"/>
  <Override PartName="/ppt/media/image13.jpeg" ContentType="image/jpeg"/>
  <Override PartName="/ppt/media/image4.png" ContentType="image/png"/>
  <Override PartName="/ppt/media/image5.png" ContentType="image/png"/>
  <Override PartName="/ppt/media/image26.jpeg" ContentType="image/jpeg"/>
  <Override PartName="/ppt/media/image3.png" ContentType="image/png"/>
  <Override PartName="/ppt/media/image29.jpeg" ContentType="image/jpeg"/>
  <Override PartName="/ppt/media/image28.jpeg" ContentType="image/jpeg"/>
  <Override PartName="/ppt/media/image25.jpeg" ContentType="image/jpeg"/>
  <Override PartName="/ppt/media/image1.png" ContentType="image/png"/>
  <Override PartName="/ppt/media/image27.jpeg" ContentType="image/jpeg"/>
  <Override PartName="/ppt/media/image24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.png" ContentType="image/png"/>
  <Override PartName="/ppt/media/image17.png" ContentType="image/png"/>
  <Override PartName="/ppt/media/image23.png" ContentType="image/png"/>
  <Override PartName="/ppt/media/image14.jpeg" ContentType="image/jpeg"/>
  <Override PartName="/ppt/slideLayouts/slideLayout22.xml" ContentType="application/vnd.openxmlformats-officedocument.presentationml.slideLayout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</p:sldMasterIdLst>
  <p:sldIdLst>
    <p:sldId id="256" r:id="rId35"/>
    <p:sldId id="257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" Target="slides/slide1.xml"/><Relationship Id="rId36" Type="http://schemas.openxmlformats.org/officeDocument/2006/relationships/slide" Target="slides/slide2.xml"/><Relationship Id="rId37" Type="http://schemas.openxmlformats.org/officeDocument/2006/relationships/slide" Target="slides/slide3.xml"/><Relationship Id="rId38" Type="http://schemas.openxmlformats.org/officeDocument/2006/relationships/slide" Target="slides/slide4.xml"/><Relationship Id="rId39" Type="http://schemas.openxmlformats.org/officeDocument/2006/relationships/slide" Target="slides/slide5.xml"/><Relationship Id="rId40" Type="http://schemas.openxmlformats.org/officeDocument/2006/relationships/slide" Target="slides/slide6.xml"/><Relationship Id="rId41" Type="http://schemas.openxmlformats.org/officeDocument/2006/relationships/slide" Target="slides/slide7.xml"/><Relationship Id="rId42" Type="http://schemas.openxmlformats.org/officeDocument/2006/relationships/slide" Target="slides/slide8.xml"/><Relationship Id="rId43" Type="http://schemas.openxmlformats.org/officeDocument/2006/relationships/slide" Target="slides/slide9.xml"/><Relationship Id="rId44" Type="http://schemas.openxmlformats.org/officeDocument/2006/relationships/slide" Target="slides/slide10.xml"/><Relationship Id="rId45" Type="http://schemas.openxmlformats.org/officeDocument/2006/relationships/slide" Target="slides/slide11.xml"/><Relationship Id="rId46" Type="http://schemas.openxmlformats.org/officeDocument/2006/relationships/slide" Target="slides/slide12.xml"/><Relationship Id="rId47" Type="http://schemas.openxmlformats.org/officeDocument/2006/relationships/slide" Target="slides/slide13.xml"/><Relationship Id="rId48" Type="http://schemas.openxmlformats.org/officeDocument/2006/relationships/slide" Target="slides/slide14.xml"/><Relationship Id="rId4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336D7B-D7D3-4E71-95B1-1228ACBC11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A7884C0-6729-4217-AC88-4BC8A10FBD7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DB29896-64C0-4284-A807-521B2F2423F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7E11B1B0-44C0-49FE-8296-2702893402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78EACBA9-75FA-4C82-ACAC-9AB551AC45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473F00F2-335D-4C4F-BC39-30F5D084056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B8776A77-69A7-4FAC-9405-79356A967D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6807D76E-B38B-4C71-8778-7D5D8CFFC7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45210D36-50C1-4C7A-8CC7-1BF713BB97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26CD1246-A25E-42CB-8208-C0F03A29E2F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63616DCB-B416-45FB-A5E1-120D98AEEC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E8F227E0-8F3D-43BD-9D23-2BB3C85B37C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CCEE5D29-FFCB-47B2-BF3B-C58D09B9F23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CCD99F40-20BE-43D4-B8E3-C7530C5943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9DFEC4BF-57F9-4FB5-927B-C85490DD4C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A37103B0-1B27-4C7F-9AE0-046D6A3829D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73BBA995-2644-4824-ADB3-1950BA4DAB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82FFA6C4-A12E-4C9F-80BA-0379F290E7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4080A176-8774-4B1D-B539-ED4B8CA2A0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7"/>
          </p:nvPr>
        </p:nvSpPr>
        <p:spPr/>
        <p:txBody>
          <a:bodyPr/>
          <a:p>
            <a:fld id="{743648D3-6183-46DE-A5F6-3278074A8AE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27F61C2E-48BC-4A45-A40B-9F8EDFEE20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5E3DB3-6313-475B-AEBB-5081CCB61B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ED4735C-DD83-4A24-8E01-97B86975B6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9F5131D-91F9-4E76-BC98-1C951333DB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F250DB8-9489-4E90-9ECC-08D6D472DD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3E14322-EF48-4FE9-89A2-47B3E329E07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566BBB4-6D24-4B5F-A9CA-2FA8EB416C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5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" name="Picture 9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2" name="Straight Connector 10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3" name="Straight Connector 11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1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2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3CBBE06-7D64-4A8B-BB9C-6CDF7FFE58F7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dt" idx="3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1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65" name="Picture 8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66" name="Straight Connector 9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67" name="Straight Connector 10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68" name="PlaceHolder 1"/>
          <p:cNvSpPr>
            <a:spLocks noGrp="1"/>
          </p:cNvSpPr>
          <p:nvPr>
            <p:ph type="ftr" idx="22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ldNum" idx="23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626CF19-CAF3-4BFC-BBE0-685A010631B4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dt" idx="24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3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72" name="Picture 10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73" name="Straight Connector 11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74" name="Straight Connector 12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75" name="PlaceHolder 1"/>
          <p:cNvSpPr>
            <a:spLocks noGrp="1"/>
          </p:cNvSpPr>
          <p:nvPr>
            <p:ph type="ftr" idx="25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 idx="26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DCDB35F-B03C-4BD6-9B94-EA1D23F6D991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27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2"/>
          <p:cNvSpPr/>
          <p:nvPr/>
        </p:nvSpPr>
        <p:spPr>
          <a:xfrm>
            <a:off x="0" y="722880"/>
            <a:ext cx="12366720" cy="46188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9" name="Rectangle 3"/>
          <p:cNvSpPr/>
          <p:nvPr/>
        </p:nvSpPr>
        <p:spPr>
          <a:xfrm>
            <a:off x="0" y="234360"/>
            <a:ext cx="1237860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5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1" name="Picture 9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82" name="Straight Connector 10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83" name="Straight Connector 11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84" name="PlaceHolder 1"/>
          <p:cNvSpPr>
            <a:spLocks noGrp="1"/>
          </p:cNvSpPr>
          <p:nvPr>
            <p:ph type="ftr" idx="28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ldNum" idx="29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E761049-1BFA-4B5C-8590-722D4003B45D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 idx="30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3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0" name="Picture 10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91" name="Straight Connector 11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92" name="Straight Connector 12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93" name="PlaceHolder 1"/>
          <p:cNvSpPr>
            <a:spLocks noGrp="1"/>
          </p:cNvSpPr>
          <p:nvPr>
            <p:ph type="ftr" idx="31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Num" idx="32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6838237-07C3-45EB-BCF2-88DF3678E5FF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33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5"/>
          <p:cNvSpPr/>
          <p:nvPr/>
        </p:nvSpPr>
        <p:spPr>
          <a:xfrm>
            <a:off x="0" y="234360"/>
            <a:ext cx="12191040" cy="94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7" name="Picture 9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98" name="Straight Connector 10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99" name="Straight Connector 11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ftr" idx="34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sldNum" idx="35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E02EB0C-CF03-4194-B82A-0ED044E1F787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dt" idx="36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3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8" name="Picture 9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109" name="Straight Connector 10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110" name="Straight Connector 11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111" name="PlaceHolder 1"/>
          <p:cNvSpPr>
            <a:spLocks noGrp="1"/>
          </p:cNvSpPr>
          <p:nvPr>
            <p:ph type="ftr" idx="37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ldNum" idx="38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90671E6-6D93-4C9E-9F2B-787E46BF3A90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dt" idx="39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2756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008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2"/>
          <a:stretch/>
        </p:blipFill>
        <p:spPr>
          <a:xfrm>
            <a:off x="7396920" y="483840"/>
            <a:ext cx="3955680" cy="637308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c203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3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8c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7" name="Picture 4" descr=""/>
          <p:cNvPicPr/>
          <p:nvPr/>
        </p:nvPicPr>
        <p:blipFill>
          <a:blip r:embed="rId2"/>
          <a:stretch/>
        </p:blipFill>
        <p:spPr>
          <a:xfrm>
            <a:off x="7415280" y="515520"/>
            <a:ext cx="3937320" cy="63439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2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827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9" name="Picture 3" descr=""/>
          <p:cNvPicPr/>
          <p:nvPr/>
        </p:nvPicPr>
        <p:blipFill>
          <a:blip r:embed="rId2"/>
          <a:stretch/>
        </p:blipFill>
        <p:spPr>
          <a:xfrm>
            <a:off x="7430040" y="516600"/>
            <a:ext cx="3922560" cy="63198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008e9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" name="Picture 2" descr=""/>
          <p:cNvPicPr/>
          <p:nvPr/>
        </p:nvPicPr>
        <p:blipFill>
          <a:blip r:embed="rId2"/>
          <a:stretch/>
        </p:blipFill>
        <p:spPr>
          <a:xfrm>
            <a:off x="7413480" y="510480"/>
            <a:ext cx="3939120" cy="63464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5FC671C-5046-421B-B95F-38B95AA0AC7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FB85502-4EAE-4770-8ECD-C316B50B90E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1C43952-6167-4890-8D6D-4D9A0D968B7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B41CACC-B281-47BD-B5A0-EEE452D832C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dt" idx="5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6079DF7-341C-4BB6-B211-DE152D7759F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27ABDB7-3015-4C12-A9EF-77E0F4A49EB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6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D7B725F-307E-4FAE-93CB-B23F1B91C344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E1B1952-9E84-4ADC-AF63-104606395D6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dt" idx="6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ftr" idx="6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391D62F-A5CB-42C8-A13D-908638A5985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ftr" idx="6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ldNum" idx="68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7A85C9C-64A2-4DF6-92AC-8C3A7A559AA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dt" idx="6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82756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" name="Picture 3" descr=""/>
          <p:cNvPicPr/>
          <p:nvPr/>
        </p:nvPicPr>
        <p:blipFill>
          <a:blip r:embed="rId2"/>
          <a:stretch/>
        </p:blipFill>
        <p:spPr>
          <a:xfrm>
            <a:off x="7414920" y="545760"/>
            <a:ext cx="3937680" cy="6344280"/>
          </a:xfrm>
          <a:prstGeom prst="rect">
            <a:avLst/>
          </a:prstGeom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FFAE5EB-DAC1-404B-938C-91C59E18E9B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 idx="7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5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9" name="Picture 9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170" name="Straight Connector 10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171" name="Straight Connector 11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ftr" idx="73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sldNum" idx="74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E2FA895-AACE-4172-B3E7-A82071E1E046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dt" idx="75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3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5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80" name="Picture 9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181" name="Straight Connector 10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182" name="Straight Connector 11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183" name="PlaceHolder 1"/>
          <p:cNvSpPr>
            <a:spLocks noGrp="1"/>
          </p:cNvSpPr>
          <p:nvPr>
            <p:ph type="ftr" idx="76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ldNum" idx="77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5C9C6D-FD63-4486-A601-430F8FEC55E6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dt" idx="78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3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5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89" name="Picture 9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190" name="Straight Connector 10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191" name="Straight Connector 11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ftr" idx="79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sldNum" idx="80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A414E8B-79B0-4DA1-B786-23D39751C5F0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dt" idx="81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8" name="Picture 8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19" name="Straight Connector 9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20" name="Straight Connector 10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ftr" idx="4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sldNum" idx="5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3230BD3-5FFB-4A99-844B-4059671E2AEB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dt" idx="6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/>
          <p:nvPr/>
        </p:nvSpPr>
        <p:spPr>
          <a:xfrm>
            <a:off x="765720" y="290160"/>
            <a:ext cx="5518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pc="-1" strike="noStrike">
                <a:solidFill>
                  <a:schemeClr val="dk1"/>
                </a:solidFill>
                <a:latin typeface="Roboto"/>
                <a:ea typeface="Roboto"/>
              </a:rPr>
              <a:t>(Researcher Brand Only)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Rectangle 4"/>
          <p:cNvSpPr/>
          <p:nvPr/>
        </p:nvSpPr>
        <p:spPr>
          <a:xfrm>
            <a:off x="0" y="7941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8" name="Picture 13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29" name="Straight Connector 14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30" name="Straight Connector 15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31" name="PlaceHolder 1"/>
          <p:cNvSpPr>
            <a:spLocks noGrp="1"/>
          </p:cNvSpPr>
          <p:nvPr>
            <p:ph type="ftr" idx="7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8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A669635-26CD-4B6F-9CDC-D6327A79AA8A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9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5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35" name="Straight Connector 16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36" name="Straight Connector 17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37" name="Rectangle 10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ftr" idx="10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sldNum" idx="11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649DE44-BDFC-4A38-BF17-5DA5659FD278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2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8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45" name="Straight Connector 9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46" name="Straight Connector 10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47" name="PlaceHolder 1"/>
          <p:cNvSpPr>
            <a:spLocks noGrp="1"/>
          </p:cNvSpPr>
          <p:nvPr>
            <p:ph type="ftr" idx="13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14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E1490CB-ACC1-455B-8C39-5FF0A1B8C41E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5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1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1" name="Picture 8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52" name="Straight Connector 9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53" name="Straight Connector 10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54" name="PlaceHolder 1"/>
          <p:cNvSpPr>
            <a:spLocks noGrp="1"/>
          </p:cNvSpPr>
          <p:nvPr>
            <p:ph type="ftr" idx="16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ldNum" idx="17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B75AE6F-27B5-45B3-9168-BA20DDADD730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18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3"/>
          <p:cNvSpPr/>
          <p:nvPr/>
        </p:nvSpPr>
        <p:spPr>
          <a:xfrm>
            <a:off x="0" y="234360"/>
            <a:ext cx="12191040" cy="526320"/>
          </a:xfrm>
          <a:prstGeom prst="rect">
            <a:avLst/>
          </a:prstGeom>
          <a:solidFill>
            <a:srgbClr val="8c1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8" name="Picture 10" descr=""/>
          <p:cNvPicPr/>
          <p:nvPr/>
        </p:nvPicPr>
        <p:blipFill>
          <a:blip r:embed="rId2"/>
          <a:stretch/>
        </p:blipFill>
        <p:spPr>
          <a:xfrm>
            <a:off x="8251920" y="6065280"/>
            <a:ext cx="2072520" cy="596520"/>
          </a:xfrm>
          <a:prstGeom prst="rect">
            <a:avLst/>
          </a:prstGeom>
          <a:ln w="0">
            <a:noFill/>
          </a:ln>
        </p:spPr>
      </p:pic>
      <p:cxnSp>
        <p:nvCxnSpPr>
          <p:cNvPr id="59" name="Straight Connector 11"/>
          <p:cNvCxnSpPr/>
          <p:nvPr/>
        </p:nvCxnSpPr>
        <p:spPr>
          <a:xfrm flipH="1">
            <a:off x="0" y="6629040"/>
            <a:ext cx="8161560" cy="3960"/>
          </a:xfrm>
          <a:prstGeom prst="straightConnector1">
            <a:avLst/>
          </a:prstGeom>
          <a:ln w="76200">
            <a:solidFill>
              <a:srgbClr val="008e96"/>
            </a:solidFill>
            <a:round/>
          </a:ln>
        </p:spPr>
      </p:cxnSp>
      <p:cxnSp>
        <p:nvCxnSpPr>
          <p:cNvPr id="60" name="Straight Connector 12"/>
          <p:cNvCxnSpPr/>
          <p:nvPr/>
        </p:nvCxnSpPr>
        <p:spPr>
          <a:xfrm>
            <a:off x="10382400" y="6622560"/>
            <a:ext cx="1810440" cy="1080"/>
          </a:xfrm>
          <a:prstGeom prst="straightConnector1">
            <a:avLst/>
          </a:prstGeom>
          <a:ln w="76200">
            <a:solidFill>
              <a:srgbClr val="8c2031"/>
            </a:solidFill>
            <a:round/>
          </a:ln>
        </p:spPr>
      </p:cxnSp>
      <p:sp>
        <p:nvSpPr>
          <p:cNvPr id="61" name="PlaceHolder 1"/>
          <p:cNvSpPr>
            <a:spLocks noGrp="1"/>
          </p:cNvSpPr>
          <p:nvPr>
            <p:ph type="ftr" idx="19"/>
          </p:nvPr>
        </p:nvSpPr>
        <p:spPr>
          <a:xfrm>
            <a:off x="4038480" y="628596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ldNum" idx="20"/>
          </p:nvPr>
        </p:nvSpPr>
        <p:spPr>
          <a:xfrm>
            <a:off x="10818360" y="6285960"/>
            <a:ext cx="6411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7584FA8-71D8-4A79-96E4-9937EF837F1C}" type="slidenum">
              <a:rPr b="0" lang="en-US" sz="1000" spc="-1" strike="noStrike">
                <a:solidFill>
                  <a:schemeClr val="dk1"/>
                </a:solidFill>
                <a:latin typeface="Roboto Light"/>
                <a:ea typeface="Roboto Light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21"/>
          </p:nvPr>
        </p:nvSpPr>
        <p:spPr>
          <a:xfrm>
            <a:off x="762120" y="6285960"/>
            <a:ext cx="28184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3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24.pn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jpeg"/><Relationship Id="rId11" Type="http://schemas.openxmlformats.org/officeDocument/2006/relationships/image" Target="../media/image28.jpeg"/><Relationship Id="rId12" Type="http://schemas.openxmlformats.org/officeDocument/2006/relationships/image" Target="../media/image29.jpeg"/><Relationship Id="rId1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" descr=""/>
          <p:cNvPicPr/>
          <p:nvPr/>
        </p:nvPicPr>
        <p:blipFill>
          <a:blip r:embed="rId1"/>
          <a:stretch/>
        </p:blipFill>
        <p:spPr>
          <a:xfrm>
            <a:off x="838080" y="410400"/>
            <a:ext cx="1714320" cy="493560"/>
          </a:xfrm>
          <a:prstGeom prst="rect">
            <a:avLst/>
          </a:prstGeom>
          <a:ln w="0">
            <a:noFill/>
          </a:ln>
        </p:spPr>
      </p:pic>
      <p:sp>
        <p:nvSpPr>
          <p:cNvPr id="200" name="TextBox 2"/>
          <p:cNvSpPr/>
          <p:nvPr/>
        </p:nvSpPr>
        <p:spPr>
          <a:xfrm>
            <a:off x="272880" y="1385640"/>
            <a:ext cx="4963680" cy="30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800" spc="293" strike="noStrike">
                <a:solidFill>
                  <a:srgbClr val="8c2031"/>
                </a:solidFill>
                <a:latin typeface="Roboto"/>
                <a:ea typeface="Roboto"/>
              </a:rPr>
              <a:t>2O24 FSHD Connect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601"/>
              </a:spcBef>
            </a:pPr>
            <a:r>
              <a:rPr b="0" lang="en-US" sz="5400" spc="-1" strike="noStrike">
                <a:solidFill>
                  <a:srgbClr val="008e96"/>
                </a:solidFill>
                <a:latin typeface="Roboto"/>
                <a:ea typeface="Roboto"/>
              </a:rPr>
              <a:t>Managing and Reducing FSHD Pain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1" name="Straight Connector 3"/>
          <p:cNvCxnSpPr/>
          <p:nvPr/>
        </p:nvCxnSpPr>
        <p:spPr>
          <a:xfrm>
            <a:off x="398520" y="1194120"/>
            <a:ext cx="3957840" cy="1080"/>
          </a:xfrm>
          <a:prstGeom prst="straightConnector1">
            <a:avLst/>
          </a:prstGeom>
          <a:ln w="76200">
            <a:solidFill>
              <a:srgbClr val="000000"/>
            </a:solidFill>
            <a:round/>
          </a:ln>
        </p:spPr>
      </p:cxnSp>
      <p:pic>
        <p:nvPicPr>
          <p:cNvPr id="202" name="Google Shape;297;p42" descr=""/>
          <p:cNvPicPr/>
          <p:nvPr/>
        </p:nvPicPr>
        <p:blipFill>
          <a:blip r:embed="rId2"/>
          <a:srcRect l="0" t="-71" r="0" b="0"/>
          <a:stretch/>
        </p:blipFill>
        <p:spPr>
          <a:xfrm>
            <a:off x="5676840" y="2286000"/>
            <a:ext cx="2170800" cy="2284920"/>
          </a:xfrm>
          <a:prstGeom prst="rect">
            <a:avLst/>
          </a:prstGeom>
          <a:ln w="0">
            <a:noFill/>
          </a:ln>
        </p:spPr>
      </p:pic>
      <p:pic>
        <p:nvPicPr>
          <p:cNvPr id="203" name="Google Shape;344;p49" descr=""/>
          <p:cNvPicPr/>
          <p:nvPr/>
        </p:nvPicPr>
        <p:blipFill>
          <a:blip r:embed="rId3"/>
          <a:stretch/>
        </p:blipFill>
        <p:spPr>
          <a:xfrm>
            <a:off x="5676840" y="4572000"/>
            <a:ext cx="2170800" cy="2284920"/>
          </a:xfrm>
          <a:prstGeom prst="rect">
            <a:avLst/>
          </a:prstGeom>
          <a:ln w="0">
            <a:noFill/>
          </a:ln>
        </p:spPr>
      </p:pic>
      <p:sp>
        <p:nvSpPr>
          <p:cNvPr id="204" name="Rectangle 6"/>
          <p:cNvSpPr/>
          <p:nvPr/>
        </p:nvSpPr>
        <p:spPr>
          <a:xfrm>
            <a:off x="5676840" y="0"/>
            <a:ext cx="2188080" cy="2284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5" name="Rectangle 7"/>
          <p:cNvSpPr/>
          <p:nvPr/>
        </p:nvSpPr>
        <p:spPr>
          <a:xfrm>
            <a:off x="10020240" y="2286000"/>
            <a:ext cx="2175120" cy="2284920"/>
          </a:xfrm>
          <a:prstGeom prst="rect">
            <a:avLst/>
          </a:prstGeom>
          <a:solidFill>
            <a:srgbClr val="8c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6" name="Rectangle 8"/>
          <p:cNvSpPr/>
          <p:nvPr/>
        </p:nvSpPr>
        <p:spPr>
          <a:xfrm>
            <a:off x="7848720" y="4572000"/>
            <a:ext cx="2170800" cy="2284920"/>
          </a:xfrm>
          <a:prstGeom prst="rect">
            <a:avLst/>
          </a:prstGeom>
          <a:solidFill>
            <a:srgbClr val="827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07" name="Google Shape;175;p29" descr=""/>
          <p:cNvPicPr/>
          <p:nvPr/>
        </p:nvPicPr>
        <p:blipFill>
          <a:blip r:embed="rId4"/>
          <a:stretch/>
        </p:blipFill>
        <p:spPr>
          <a:xfrm>
            <a:off x="10020240" y="4572000"/>
            <a:ext cx="2175120" cy="2284920"/>
          </a:xfrm>
          <a:prstGeom prst="rect">
            <a:avLst/>
          </a:prstGeom>
          <a:ln w="0">
            <a:noFill/>
          </a:ln>
        </p:spPr>
      </p:pic>
      <p:pic>
        <p:nvPicPr>
          <p:cNvPr id="208" name="Google Shape;325;p46" descr=""/>
          <p:cNvPicPr/>
          <p:nvPr/>
        </p:nvPicPr>
        <p:blipFill>
          <a:blip r:embed="rId5"/>
          <a:stretch/>
        </p:blipFill>
        <p:spPr>
          <a:xfrm>
            <a:off x="7848720" y="2286000"/>
            <a:ext cx="2170800" cy="228492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"/>
          <p:cNvPicPr/>
          <p:nvPr/>
        </p:nvPicPr>
        <p:blipFill>
          <a:blip r:embed="rId6"/>
          <a:stretch/>
        </p:blipFill>
        <p:spPr>
          <a:xfrm>
            <a:off x="10015560" y="0"/>
            <a:ext cx="2175120" cy="2284920"/>
          </a:xfrm>
          <a:prstGeom prst="rect">
            <a:avLst/>
          </a:prstGeom>
          <a:ln w="0">
            <a:noFill/>
          </a:ln>
        </p:spPr>
      </p:pic>
      <p:pic>
        <p:nvPicPr>
          <p:cNvPr id="210" name="Google Shape;318;p45" descr=""/>
          <p:cNvPicPr/>
          <p:nvPr/>
        </p:nvPicPr>
        <p:blipFill>
          <a:blip r:embed="rId7"/>
          <a:stretch/>
        </p:blipFill>
        <p:spPr>
          <a:xfrm>
            <a:off x="7869960" y="0"/>
            <a:ext cx="2149560" cy="228492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5" descr=""/>
          <p:cNvPicPr/>
          <p:nvPr/>
        </p:nvPicPr>
        <p:blipFill>
          <a:blip r:embed="rId8"/>
          <a:stretch/>
        </p:blipFill>
        <p:spPr>
          <a:xfrm>
            <a:off x="10011240" y="0"/>
            <a:ext cx="2170800" cy="2284920"/>
          </a:xfrm>
          <a:prstGeom prst="rect">
            <a:avLst/>
          </a:prstGeom>
          <a:ln w="0">
            <a:noFill/>
          </a:ln>
        </p:spPr>
      </p:pic>
      <p:sp>
        <p:nvSpPr>
          <p:cNvPr id="212" name="TextBox 1"/>
          <p:cNvSpPr/>
          <p:nvPr/>
        </p:nvSpPr>
        <p:spPr>
          <a:xfrm>
            <a:off x="637560" y="4279320"/>
            <a:ext cx="25070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Kurt Spiegel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791280" y="303840"/>
            <a:ext cx="10602360" cy="43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Potential Solutions – Marijuana targeted solution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878720" y="1143000"/>
            <a:ext cx="6324480" cy="484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CBD can r</a:t>
            </a: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educe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Anxiety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Inflammation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Nerve-related pain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THC can reduce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Chronic pain or nerve pain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Muscle stiffness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228600" y="914400"/>
            <a:ext cx="3537000" cy="548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791280" y="303840"/>
            <a:ext cx="10602360" cy="43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Potential Solutions – Marijuana targeted solution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5029200" y="734760"/>
            <a:ext cx="6629400" cy="507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Smoke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Will get you high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Irritant to eyes, nose, lungs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Edibles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Will get you high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Effects are difficult to manage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Salve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Does not enter the bloodstream and will not get you high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1"/>
          <a:srcRect l="14488" t="8504" r="20294" b="14890"/>
          <a:stretch/>
        </p:blipFill>
        <p:spPr>
          <a:xfrm>
            <a:off x="92880" y="759600"/>
            <a:ext cx="2878920" cy="2303280"/>
          </a:xfrm>
          <a:prstGeom prst="rect">
            <a:avLst/>
          </a:prstGeom>
          <a:ln w="0">
            <a:noFill/>
          </a:ln>
        </p:spPr>
      </p:pic>
      <p:pic>
        <p:nvPicPr>
          <p:cNvPr id="246" name="" descr=""/>
          <p:cNvPicPr/>
          <p:nvPr/>
        </p:nvPicPr>
        <p:blipFill>
          <a:blip r:embed="rId2"/>
          <a:stretch/>
        </p:blipFill>
        <p:spPr>
          <a:xfrm>
            <a:off x="205200" y="3202200"/>
            <a:ext cx="4593240" cy="327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791280" y="303840"/>
            <a:ext cx="10602360" cy="43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Potential Solutions - Mind/Body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2743200" y="1101240"/>
            <a:ext cx="8915040" cy="484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Qigong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Regulate mind, breath, and body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Paced Breathing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Increases calming parasympathetic activity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Happy Hour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R</a:t>
            </a: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educes social isolation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200520" y="2057760"/>
            <a:ext cx="2542320" cy="296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791280" y="303840"/>
            <a:ext cx="10602360" cy="43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Potential Solutions - Body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5209920" y="1101240"/>
            <a:ext cx="6677280" cy="484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Arthritis Pain Relief Gel – Diclofenac Sodium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Marijuana Salve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Massage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Chiropractor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PT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Trigger Point Therapy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Hot Springs/Hot Tub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" descr=""/>
          <p:cNvPicPr/>
          <p:nvPr/>
        </p:nvPicPr>
        <p:blipFill>
          <a:blip r:embed="rId1"/>
          <a:stretch/>
        </p:blipFill>
        <p:spPr>
          <a:xfrm>
            <a:off x="228600" y="914400"/>
            <a:ext cx="4981320" cy="378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1" descr=""/>
          <p:cNvPicPr/>
          <p:nvPr/>
        </p:nvPicPr>
        <p:blipFill>
          <a:blip r:embed="rId1"/>
          <a:stretch/>
        </p:blipFill>
        <p:spPr>
          <a:xfrm>
            <a:off x="838080" y="410400"/>
            <a:ext cx="1714320" cy="493560"/>
          </a:xfrm>
          <a:prstGeom prst="rect">
            <a:avLst/>
          </a:prstGeom>
          <a:ln w="0">
            <a:noFill/>
          </a:ln>
        </p:spPr>
      </p:pic>
      <p:pic>
        <p:nvPicPr>
          <p:cNvPr id="254" name="Google Shape;344;p49" descr=""/>
          <p:cNvPicPr/>
          <p:nvPr/>
        </p:nvPicPr>
        <p:blipFill>
          <a:blip r:embed="rId2"/>
          <a:stretch/>
        </p:blipFill>
        <p:spPr>
          <a:xfrm>
            <a:off x="5676840" y="4572000"/>
            <a:ext cx="2170800" cy="2284920"/>
          </a:xfrm>
          <a:prstGeom prst="rect">
            <a:avLst/>
          </a:prstGeom>
          <a:ln w="0">
            <a:noFill/>
          </a:ln>
        </p:spPr>
      </p:pic>
      <p:sp>
        <p:nvSpPr>
          <p:cNvPr id="255" name="Rectangle 6"/>
          <p:cNvSpPr/>
          <p:nvPr/>
        </p:nvSpPr>
        <p:spPr>
          <a:xfrm>
            <a:off x="5676840" y="0"/>
            <a:ext cx="2188080" cy="2284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6" name="Rectangle 7"/>
          <p:cNvSpPr/>
          <p:nvPr/>
        </p:nvSpPr>
        <p:spPr>
          <a:xfrm>
            <a:off x="10020240" y="2286000"/>
            <a:ext cx="2175120" cy="2284920"/>
          </a:xfrm>
          <a:prstGeom prst="rect">
            <a:avLst/>
          </a:prstGeom>
          <a:solidFill>
            <a:srgbClr val="8c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7" name="Rectangle 8"/>
          <p:cNvSpPr/>
          <p:nvPr/>
        </p:nvSpPr>
        <p:spPr>
          <a:xfrm>
            <a:off x="7848720" y="4572000"/>
            <a:ext cx="2170800" cy="2284920"/>
          </a:xfrm>
          <a:prstGeom prst="rect">
            <a:avLst/>
          </a:prstGeom>
          <a:solidFill>
            <a:srgbClr val="827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58" name="Google Shape;175;p29" descr=""/>
          <p:cNvPicPr/>
          <p:nvPr/>
        </p:nvPicPr>
        <p:blipFill>
          <a:blip r:embed="rId3"/>
          <a:stretch/>
        </p:blipFill>
        <p:spPr>
          <a:xfrm>
            <a:off x="10020240" y="4572000"/>
            <a:ext cx="2175120" cy="2284920"/>
          </a:xfrm>
          <a:prstGeom prst="rect">
            <a:avLst/>
          </a:prstGeom>
          <a:ln w="0">
            <a:noFill/>
          </a:ln>
        </p:spPr>
      </p:pic>
      <p:pic>
        <p:nvPicPr>
          <p:cNvPr id="259" name="Google Shape;325;p46" descr=""/>
          <p:cNvPicPr/>
          <p:nvPr/>
        </p:nvPicPr>
        <p:blipFill>
          <a:blip r:embed="rId4"/>
          <a:stretch/>
        </p:blipFill>
        <p:spPr>
          <a:xfrm>
            <a:off x="7848720" y="2286000"/>
            <a:ext cx="2170800" cy="228492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"/>
          <p:cNvPicPr/>
          <p:nvPr/>
        </p:nvPicPr>
        <p:blipFill>
          <a:blip r:embed="rId5"/>
          <a:stretch/>
        </p:blipFill>
        <p:spPr>
          <a:xfrm>
            <a:off x="10015560" y="0"/>
            <a:ext cx="2175120" cy="2284920"/>
          </a:xfrm>
          <a:prstGeom prst="rect">
            <a:avLst/>
          </a:prstGeom>
          <a:ln w="0">
            <a:noFill/>
          </a:ln>
        </p:spPr>
      </p:pic>
      <p:pic>
        <p:nvPicPr>
          <p:cNvPr id="261" name="Google Shape;318;p45" descr=""/>
          <p:cNvPicPr/>
          <p:nvPr/>
        </p:nvPicPr>
        <p:blipFill>
          <a:blip r:embed="rId6"/>
          <a:stretch/>
        </p:blipFill>
        <p:spPr>
          <a:xfrm>
            <a:off x="7869960" y="0"/>
            <a:ext cx="2149560" cy="2284920"/>
          </a:xfrm>
          <a:prstGeom prst="rect">
            <a:avLst/>
          </a:prstGeom>
          <a:ln w="0">
            <a:noFill/>
          </a:ln>
        </p:spPr>
      </p:pic>
      <p:sp>
        <p:nvSpPr>
          <p:cNvPr id="262" name="TextBox 14"/>
          <p:cNvSpPr/>
          <p:nvPr/>
        </p:nvSpPr>
        <p:spPr>
          <a:xfrm>
            <a:off x="838080" y="3334680"/>
            <a:ext cx="4588920" cy="29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9500" spc="-1" strike="noStrike">
                <a:solidFill>
                  <a:schemeClr val="dk1"/>
                </a:solidFill>
                <a:latin typeface="Roboto"/>
                <a:ea typeface="Roboto"/>
              </a:rPr>
              <a:t>THANK</a:t>
            </a:r>
            <a:endParaRPr b="0" lang="en-US" sz="9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9500" spc="-1" strike="noStrike">
                <a:solidFill>
                  <a:schemeClr val="dk1"/>
                </a:solidFill>
                <a:latin typeface="Roboto"/>
                <a:ea typeface="Roboto"/>
              </a:rPr>
              <a:t>YOU!</a:t>
            </a:r>
            <a:endParaRPr b="0" lang="en-US" sz="9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Picture 17" descr=""/>
          <p:cNvPicPr/>
          <p:nvPr/>
        </p:nvPicPr>
        <p:blipFill>
          <a:blip r:embed="rId7"/>
          <a:stretch/>
        </p:blipFill>
        <p:spPr>
          <a:xfrm>
            <a:off x="5680440" y="2293200"/>
            <a:ext cx="2175120" cy="22849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9" descr=""/>
          <p:cNvPicPr/>
          <p:nvPr/>
        </p:nvPicPr>
        <p:blipFill>
          <a:blip r:embed="rId8"/>
          <a:stretch/>
        </p:blipFill>
        <p:spPr>
          <a:xfrm>
            <a:off x="10015560" y="0"/>
            <a:ext cx="2175120" cy="228492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20" descr=""/>
          <p:cNvPicPr/>
          <p:nvPr/>
        </p:nvPicPr>
        <p:blipFill>
          <a:blip r:embed="rId9"/>
          <a:stretch/>
        </p:blipFill>
        <p:spPr>
          <a:xfrm>
            <a:off x="10015560" y="4563000"/>
            <a:ext cx="2175120" cy="22849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1" descr=""/>
          <p:cNvPicPr/>
          <p:nvPr/>
        </p:nvPicPr>
        <p:blipFill>
          <a:blip r:embed="rId10"/>
          <a:stretch/>
        </p:blipFill>
        <p:spPr>
          <a:xfrm>
            <a:off x="5680080" y="4576320"/>
            <a:ext cx="2175120" cy="22849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22" descr=""/>
          <p:cNvPicPr/>
          <p:nvPr/>
        </p:nvPicPr>
        <p:blipFill>
          <a:blip r:embed="rId11"/>
          <a:stretch/>
        </p:blipFill>
        <p:spPr>
          <a:xfrm>
            <a:off x="7853760" y="0"/>
            <a:ext cx="2175120" cy="22849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24" descr=""/>
          <p:cNvPicPr/>
          <p:nvPr/>
        </p:nvPicPr>
        <p:blipFill>
          <a:blip r:embed="rId12"/>
          <a:srcRect l="0" t="0" r="0" b="-1558"/>
          <a:stretch/>
        </p:blipFill>
        <p:spPr>
          <a:xfrm>
            <a:off x="7862760" y="2280240"/>
            <a:ext cx="2175120" cy="232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1"/>
          <p:cNvSpPr/>
          <p:nvPr/>
        </p:nvSpPr>
        <p:spPr>
          <a:xfrm>
            <a:off x="629280" y="494280"/>
            <a:ext cx="10571760" cy="17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" sz="11100" spc="-1" strike="noStrike">
                <a:solidFill>
                  <a:schemeClr val="lt2"/>
                </a:solidFill>
                <a:latin typeface="Roboto Medium"/>
                <a:ea typeface="Roboto Medium"/>
              </a:rPr>
              <a:t>Managing and</a:t>
            </a:r>
            <a:endParaRPr b="0" lang="en-US" sz="1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Rectangle 2"/>
          <p:cNvSpPr/>
          <p:nvPr/>
        </p:nvSpPr>
        <p:spPr>
          <a:xfrm>
            <a:off x="3429000" y="3581280"/>
            <a:ext cx="6505560" cy="27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8800" spc="-1" strike="noStrike">
                <a:solidFill>
                  <a:srgbClr val="8c2031"/>
                </a:solidFill>
                <a:latin typeface="Arial"/>
                <a:ea typeface="Roboto Medium"/>
              </a:rPr>
              <a:t>FSHD</a:t>
            </a:r>
            <a:br>
              <a:rPr sz="8800"/>
            </a:br>
            <a:endParaRPr b="0" lang="en-US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Rectangle 3"/>
          <p:cNvSpPr/>
          <p:nvPr/>
        </p:nvSpPr>
        <p:spPr>
          <a:xfrm>
            <a:off x="5881320" y="4800600"/>
            <a:ext cx="2805120" cy="15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" sz="9500" spc="-1" strike="noStrike">
                <a:solidFill>
                  <a:schemeClr val="dk2"/>
                </a:solidFill>
                <a:latin typeface="Roboto"/>
                <a:ea typeface="Roboto"/>
              </a:rPr>
              <a:t>Pain</a:t>
            </a:r>
            <a:endParaRPr b="0" lang="en-US" sz="9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Rectangle 4"/>
          <p:cNvSpPr/>
          <p:nvPr/>
        </p:nvSpPr>
        <p:spPr>
          <a:xfrm>
            <a:off x="1676520" y="1785960"/>
            <a:ext cx="8838000" cy="21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" sz="13600" spc="-1" strike="noStrike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b="0" lang="en" sz="13600" spc="-1" strike="noStrike">
                <a:solidFill>
                  <a:schemeClr val="dk1"/>
                </a:solidFill>
                <a:latin typeface="Roboto"/>
                <a:ea typeface="Roboto"/>
              </a:rPr>
              <a:t>Reducing</a:t>
            </a:r>
            <a:endParaRPr b="0" lang="en-US" sz="1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Rectangle 5"/>
          <p:cNvSpPr/>
          <p:nvPr/>
        </p:nvSpPr>
        <p:spPr>
          <a:xfrm>
            <a:off x="9299520" y="957960"/>
            <a:ext cx="4694040" cy="624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" sz="40000" spc="-1" strike="noStrike">
              <a:solidFill>
                <a:srgbClr val="8c2031"/>
              </a:solidFill>
              <a:latin typeface="Roboto Light"/>
              <a:ea typeface="Roboto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791280" y="303840"/>
            <a:ext cx="10602360" cy="43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Where we are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2286000" y="1329480"/>
            <a:ext cx="9372240" cy="484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Studies have found that between 55% and 89% of people with FSHD experience chronic pain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2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8e96"/>
                </a:solidFill>
                <a:highlight>
                  <a:srgbClr val="ffffff"/>
                </a:highlight>
                <a:latin typeface="Roboto"/>
                <a:ea typeface="Roboto"/>
              </a:rPr>
              <a:t>The Research: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2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MD, PhD, PT, AARP, PT, PsyD, self experimentation, peer review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8e96"/>
                </a:solidFill>
                <a:highlight>
                  <a:srgbClr val="ffffff"/>
                </a:highlight>
                <a:latin typeface="Roboto"/>
                <a:ea typeface="Roboto"/>
              </a:rPr>
              <a:t>My Title: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</a:rPr>
              <a:t>FSHD Pain Analyst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143280" y="1057680"/>
            <a:ext cx="2197080" cy="374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91280" y="307800"/>
            <a:ext cx="10602360" cy="43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Understanding FSHD Pain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914400" y="2867040"/>
            <a:ext cx="4575600" cy="320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0" defTabSz="914400">
              <a:lnSpc>
                <a:spcPct val="100000"/>
              </a:lnSpc>
              <a:spcBef>
                <a:spcPts val="1001"/>
              </a:spcBef>
              <a:spcAft>
                <a:spcPts val="901"/>
              </a:spcAft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chemeClr val="dk1"/>
                </a:solidFill>
                <a:latin typeface="Roboto"/>
                <a:ea typeface="Roboto"/>
              </a:rPr>
              <a:t>Nerve Pain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spcAft>
                <a:spcPts val="901"/>
              </a:spcAft>
              <a:buClr>
                <a:srgbClr val="008e95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Roboto"/>
                <a:ea typeface="Roboto"/>
              </a:rPr>
              <a:t>Peripheral nervous system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spcAft>
                <a:spcPts val="901"/>
              </a:spcAft>
              <a:buClr>
                <a:srgbClr val="008e95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Roboto"/>
                <a:ea typeface="Roboto"/>
              </a:rPr>
              <a:t>Branches out from the brain and spinal cord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spcAft>
                <a:spcPts val="901"/>
              </a:spcAft>
              <a:buClr>
                <a:srgbClr val="008e95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Roboto"/>
                <a:ea typeface="Roboto"/>
              </a:rPr>
              <a:t>Often described as burning, pins &amp; needles, stabbing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8"/>
          <p:cNvSpPr/>
          <p:nvPr/>
        </p:nvSpPr>
        <p:spPr>
          <a:xfrm>
            <a:off x="6168240" y="2907000"/>
            <a:ext cx="4575600" cy="29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8333" lnSpcReduction="10000"/>
          </a:bodyPr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spcAft>
                <a:spcPts val="901"/>
              </a:spcAft>
              <a:buClr>
                <a:srgbClr val="008e95"/>
              </a:buClr>
              <a:buFont typeface="Arial"/>
              <a:buChar char="•"/>
            </a:pPr>
            <a:r>
              <a:rPr b="1" lang="en-US" sz="2200" spc="-1" strike="noStrike">
                <a:solidFill>
                  <a:schemeClr val="dk1"/>
                </a:solidFill>
                <a:latin typeface="Roboto"/>
                <a:ea typeface="Roboto"/>
              </a:rPr>
              <a:t>Muscle Pain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spcAft>
                <a:spcPts val="901"/>
              </a:spcAft>
              <a:buClr>
                <a:srgbClr val="008e95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Roboto"/>
                <a:ea typeface="Roboto"/>
              </a:rPr>
              <a:t>Weakened or atrophied muscles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spcAft>
                <a:spcPts val="901"/>
              </a:spcAft>
              <a:buClr>
                <a:srgbClr val="008e95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Roboto"/>
                <a:ea typeface="Roboto"/>
              </a:rPr>
              <a:t>Compensating muscles are over worked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001"/>
              </a:spcBef>
              <a:spcAft>
                <a:spcPts val="901"/>
              </a:spcAft>
              <a:buClr>
                <a:srgbClr val="008e95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Roboto"/>
                <a:ea typeface="Roboto"/>
              </a:rPr>
              <a:t>Often described as sore, aching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880200" y="1395000"/>
            <a:ext cx="102866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Facioscapulohumeral muscular dystrophy (FSHD) is a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 neuromuscular 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disorder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91280" y="307800"/>
            <a:ext cx="10602360" cy="43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Understanding FSHD Pain – The mind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2854440" y="1404000"/>
            <a:ext cx="8575200" cy="43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Chronic Pain can be amplified in the brain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The brain can generate pain completely on it’s own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Stress will make your pain worse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The brain processes emotions and your body’s happiness messengers (dopamine, endorphins, oxytocin, and serotonin) naturally decrease pain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Mindfulness is the ability to be fully aware and not to get overwhelmed by what’s happening to you.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200520" y="2057400"/>
            <a:ext cx="2542320" cy="296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91280" y="307800"/>
            <a:ext cx="10602360" cy="43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Methodology for Pain Mitigation - Start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838080" y="1142640"/>
            <a:ext cx="4876560" cy="484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Note current pain levels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Focus on highest level pain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Search for causes of: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-  inflammation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- physical stress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- mental stress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Roboto"/>
                <a:ea typeface="Roboto"/>
              </a:rPr>
              <a:t>Ensure you are working with your body and providing proper nutrition and </a:t>
            </a:r>
            <a:r>
              <a:rPr b="0" lang="en-US" sz="2000" spc="-1" strike="noStrike">
                <a:solidFill>
                  <a:srgbClr val="000000"/>
                </a:solidFill>
                <a:latin typeface="Roboto"/>
                <a:ea typeface="Roboto"/>
              </a:rPr>
              <a:t>getting quality sleep!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5648760" y="914400"/>
            <a:ext cx="6238080" cy="497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91280" y="307800"/>
            <a:ext cx="10602360" cy="43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Methodology for Pain Mitigation – Iterate!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838080" y="1142640"/>
            <a:ext cx="4876560" cy="484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Note current pain levels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Focus on highest level pain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Note changes to reduce: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-  inflammation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- physical stress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- mental stress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Pick </a:t>
            </a:r>
            <a:r>
              <a:rPr b="1" lang="en-US" sz="2000" spc="-1" strike="noStrike" u="sng">
                <a:solidFill>
                  <a:srgbClr val="8c2031"/>
                </a:solidFill>
                <a:uFillTx/>
                <a:latin typeface="Roboto"/>
                <a:ea typeface="Roboto"/>
              </a:rPr>
              <a:t>one</a:t>
            </a:r>
            <a:r>
              <a:rPr b="1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 </a:t>
            </a: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mental or physical solution from the </a:t>
            </a: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resource list and follow due course to evaluate </a:t>
            </a: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effectiveness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If the solution is working, incorporate it into your </a:t>
            </a:r>
            <a:r>
              <a:rPr b="0" lang="en-US" sz="2000" spc="-1" strike="noStrike">
                <a:solidFill>
                  <a:srgbClr val="8c2031"/>
                </a:solidFill>
                <a:latin typeface="Roboto"/>
                <a:ea typeface="Roboto"/>
              </a:rPr>
              <a:t>repertoire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5634000" y="2721960"/>
            <a:ext cx="6447960" cy="221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91280" y="303840"/>
            <a:ext cx="10602360" cy="43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Potential Solutions - Mind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2743200" y="1101240"/>
            <a:ext cx="8915040" cy="484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Become Mindful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Guided Imagery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Go to your happy place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Pleasant Activity Scheduling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Music is emotional medicine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Social Connections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Paced Breathing/Meditation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200520" y="2057760"/>
            <a:ext cx="2542320" cy="296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791280" y="303840"/>
            <a:ext cx="10602360" cy="43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Potential Solutions – Marijuana</a:t>
            </a:r>
            <a:r>
              <a:rPr b="0" lang="en-US" sz="3300" spc="-1" strike="noStrike">
                <a:solidFill>
                  <a:schemeClr val="lt1"/>
                </a:solidFill>
                <a:latin typeface="Roboto Medium"/>
                <a:ea typeface="Roboto Medium"/>
              </a:rPr>
              <a:t>	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5486400" y="1143000"/>
            <a:ext cx="6324480" cy="484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Key Active Ingredients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THC = psychoactive which will get you “high”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CBD = Non psychoactive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Strains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Indica = Calming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" sz="2800" spc="-1" strike="noStrike">
                <a:solidFill>
                  <a:srgbClr val="3c3c3c"/>
                </a:solidFill>
                <a:highlight>
                  <a:srgbClr val="ffffff"/>
                </a:highlight>
                <a:latin typeface="Roboto"/>
                <a:ea typeface="Roboto"/>
              </a:rPr>
              <a:t>Sativa = Energizing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105120" y="1143000"/>
            <a:ext cx="5457600" cy="461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FSHD Society">
      <a:dk1>
        <a:srgbClr val="000000"/>
      </a:dk1>
      <a:lt1>
        <a:srgbClr val="ffffff"/>
      </a:lt1>
      <a:dk2>
        <a:srgbClr val="008e95"/>
      </a:dk2>
      <a:lt2>
        <a:srgbClr val="6d635a"/>
      </a:lt2>
      <a:accent1>
        <a:srgbClr val="8c1f31"/>
      </a:accent1>
      <a:accent2>
        <a:srgbClr val="c3d600"/>
      </a:accent2>
      <a:accent3>
        <a:srgbClr val="6e6159"/>
      </a:accent3>
      <a:accent4>
        <a:srgbClr val="e87722"/>
      </a:accent4>
      <a:accent5>
        <a:srgbClr val="ffc72c"/>
      </a:accent5>
      <a:accent6>
        <a:srgbClr val="799a01"/>
      </a:accent6>
      <a:hlink>
        <a:srgbClr val="0563c1"/>
      </a:hlink>
      <a:folHlink>
        <a:srgbClr val="c8102e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06588e4a-67f4-47c9-a8fa-e54c8a973c7a">
      <UserInfo>
        <DisplayName>Mark Stone</DisplayName>
        <AccountId>84</AccountId>
        <AccountType/>
      </UserInfo>
      <UserInfo>
        <DisplayName>Beth Johnston</DisplayName>
        <AccountId>27</AccountId>
        <AccountType/>
      </UserInfo>
      <UserInfo>
        <DisplayName>Leigh Reynolds</DisplayName>
        <AccountId>142</AccountId>
        <AccountType/>
      </UserInfo>
      <UserInfo>
        <DisplayName>Krista Giangregorio</DisplayName>
        <AccountId>259</AccountId>
        <AccountType/>
      </UserInfo>
      <UserInfo>
        <DisplayName>Jamshid Arjomand</DisplayName>
        <AccountId>181</AccountId>
        <AccountType/>
      </UserInfo>
      <UserInfo>
        <DisplayName>Anna Gilmore</DisplayName>
        <AccountId>108</AccountId>
        <AccountType/>
      </UserInfo>
      <UserInfo>
        <DisplayName>Mikell Lang</DisplayName>
        <AccountId>214</AccountId>
        <AccountType/>
      </UserInfo>
      <UserInfo>
        <DisplayName>Ali Taylor</DisplayName>
        <AccountId>638</AccountId>
        <AccountType/>
      </UserInfo>
      <UserInfo>
        <DisplayName>Amanda Hill</DisplayName>
        <AccountId>1722</AccountId>
        <AccountType/>
      </UserInfo>
    </SharedWithUsers>
    <lcf76f155ced4ddcb4097134ff3c332f xmlns="93377694-8ca6-4fc0-9ed9-fd86408714c7">
      <Terms xmlns="http://schemas.microsoft.com/office/infopath/2007/PartnerControls"/>
    </lcf76f155ced4ddcb4097134ff3c332f>
    <TaxCatchAll xmlns="06588e4a-67f4-47c9-a8fa-e54c8a973c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0F89E4CEC3844A4B60DF1501E1A72" ma:contentTypeVersion="22" ma:contentTypeDescription="Create a new document." ma:contentTypeScope="" ma:versionID="15246fb0bb075877fb5894849c184c6a">
  <xsd:schema xmlns:xsd="http://www.w3.org/2001/XMLSchema" xmlns:xs="http://www.w3.org/2001/XMLSchema" xmlns:p="http://schemas.microsoft.com/office/2006/metadata/properties" xmlns:ns1="http://schemas.microsoft.com/sharepoint/v3" xmlns:ns2="06588e4a-67f4-47c9-a8fa-e54c8a973c7a" xmlns:ns3="93377694-8ca6-4fc0-9ed9-fd86408714c7" targetNamespace="http://schemas.microsoft.com/office/2006/metadata/properties" ma:root="true" ma:fieldsID="d6f7348300c85bee42ba7114e28c435e" ns1:_="" ns2:_="" ns3:_="">
    <xsd:import namespace="http://schemas.microsoft.com/sharepoint/v3"/>
    <xsd:import namespace="06588e4a-67f4-47c9-a8fa-e54c8a973c7a"/>
    <xsd:import namespace="93377694-8ca6-4fc0-9ed9-fd86408714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88e4a-67f4-47c9-a8fa-e54c8a973c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7" nillable="true" ma:displayName="Taxonomy Catch All Column" ma:hidden="true" ma:list="{00eced41-1ffe-4aea-a6ac-def5deff0ef7}" ma:internalName="TaxCatchAll" ma:showField="CatchAllData" ma:web="06588e4a-67f4-47c9-a8fa-e54c8a973c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77694-8ca6-4fc0-9ed9-fd8640871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890c8344-cc85-428e-9b01-e34fb86b83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19063A-32D8-4B27-B876-FF99A0A73F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6588e4a-67f4-47c9-a8fa-e54c8a973c7a"/>
    <ds:schemaRef ds:uri="93377694-8ca6-4fc0-9ed9-fd86408714c7"/>
  </ds:schemaRefs>
</ds:datastoreItem>
</file>

<file path=customXml/itemProps2.xml><?xml version="1.0" encoding="utf-8"?>
<ds:datastoreItem xmlns:ds="http://schemas.openxmlformats.org/officeDocument/2006/customXml" ds:itemID="{CC246534-6195-4B56-B179-D69892FDEA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FDCD12-DAB9-4828-8849-DED5B6CA7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6588e4a-67f4-47c9-a8fa-e54c8a973c7a"/>
    <ds:schemaRef ds:uri="93377694-8ca6-4fc0-9ed9-fd8640871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9744</TotalTime>
  <Application>LibreOffice/24.2.3.2$Linux_X86_64 LibreOffice_project/420$Build-2</Application>
  <AppVersion>15.0000</AppVersion>
  <Words>400</Words>
  <Paragraphs>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2020-10-29T16:45:29Z</dcterms:created>
  <dc:creator>Leslie Feagley</dc:creator>
  <dc:description/>
  <dc:language>en-US</dc:language>
  <cp:lastModifiedBy/>
  <dcterms:modified xsi:type="dcterms:W3CDTF">2024-06-10T16:39:41Z</dcterms:modified>
  <cp:revision>142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0x010100A190F89E4CEC3844A4B60DF1501E1A72</vt:lpwstr>
  </property>
  <property fmtid="{D5CDD505-2E9C-101B-9397-08002B2CF9AE}" pid="3" name="MediaServiceImageTags">
    <vt:lpwstr/>
  </property>
  <property fmtid="{D5CDD505-2E9C-101B-9397-08002B2CF9AE}" pid="4" name="PresentationFormat">
    <vt:lpwstr>Widescreen</vt:lpwstr>
  </property>
  <property fmtid="{D5CDD505-2E9C-101B-9397-08002B2CF9AE}" pid="5" name="Slides">
    <vt:i4>7</vt:i4>
  </property>
</Properties>
</file>